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8" r:id="rId2"/>
    <p:sldId id="293" r:id="rId3"/>
    <p:sldId id="259" r:id="rId4"/>
    <p:sldId id="260" r:id="rId5"/>
    <p:sldId id="257" r:id="rId6"/>
    <p:sldId id="261" r:id="rId7"/>
    <p:sldId id="262" r:id="rId8"/>
    <p:sldId id="263" r:id="rId9"/>
    <p:sldId id="277" r:id="rId10"/>
    <p:sldId id="264" r:id="rId11"/>
    <p:sldId id="265" r:id="rId12"/>
    <p:sldId id="266" r:id="rId13"/>
    <p:sldId id="273" r:id="rId14"/>
    <p:sldId id="274" r:id="rId15"/>
    <p:sldId id="267" r:id="rId16"/>
    <p:sldId id="268" r:id="rId17"/>
    <p:sldId id="269" r:id="rId18"/>
    <p:sldId id="270" r:id="rId19"/>
    <p:sldId id="275" r:id="rId20"/>
    <p:sldId id="276" r:id="rId21"/>
    <p:sldId id="281" r:id="rId22"/>
    <p:sldId id="282" r:id="rId23"/>
    <p:sldId id="279" r:id="rId24"/>
    <p:sldId id="278" r:id="rId25"/>
    <p:sldId id="335" r:id="rId26"/>
    <p:sldId id="336" r:id="rId27"/>
    <p:sldId id="280" r:id="rId28"/>
    <p:sldId id="300" r:id="rId29"/>
    <p:sldId id="333" r:id="rId30"/>
    <p:sldId id="283" r:id="rId31"/>
    <p:sldId id="298" r:id="rId32"/>
    <p:sldId id="299" r:id="rId33"/>
    <p:sldId id="287" r:id="rId34"/>
    <p:sldId id="286" r:id="rId35"/>
    <p:sldId id="292" r:id="rId36"/>
    <p:sldId id="294" r:id="rId37"/>
    <p:sldId id="295" r:id="rId38"/>
    <p:sldId id="296" r:id="rId39"/>
    <p:sldId id="303" r:id="rId40"/>
    <p:sldId id="305" r:id="rId41"/>
    <p:sldId id="306" r:id="rId42"/>
    <p:sldId id="307" r:id="rId43"/>
    <p:sldId id="304" r:id="rId44"/>
    <p:sldId id="309" r:id="rId45"/>
    <p:sldId id="340" r:id="rId46"/>
    <p:sldId id="341" r:id="rId47"/>
    <p:sldId id="344" r:id="rId48"/>
    <p:sldId id="310" r:id="rId49"/>
    <p:sldId id="311" r:id="rId50"/>
    <p:sldId id="316" r:id="rId51"/>
    <p:sldId id="312" r:id="rId52"/>
    <p:sldId id="313" r:id="rId53"/>
    <p:sldId id="314" r:id="rId54"/>
    <p:sldId id="317" r:id="rId55"/>
    <p:sldId id="318" r:id="rId56"/>
    <p:sldId id="319" r:id="rId57"/>
    <p:sldId id="320" r:id="rId58"/>
    <p:sldId id="321" r:id="rId59"/>
    <p:sldId id="322" r:id="rId60"/>
    <p:sldId id="328" r:id="rId61"/>
    <p:sldId id="329" r:id="rId62"/>
    <p:sldId id="330" r:id="rId63"/>
    <p:sldId id="331" r:id="rId64"/>
    <p:sldId id="345" r:id="rId65"/>
    <p:sldId id="327" r:id="rId66"/>
    <p:sldId id="325" r:id="rId67"/>
    <p:sldId id="324" r:id="rId68"/>
    <p:sldId id="326" r:id="rId69"/>
    <p:sldId id="334" r:id="rId70"/>
    <p:sldId id="337" r:id="rId71"/>
    <p:sldId id="315" r:id="rId72"/>
    <p:sldId id="343" r:id="rId73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97E4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2017" autoAdjust="0"/>
    <p:restoredTop sz="94705" autoAdjust="0"/>
  </p:normalViewPr>
  <p:slideViewPr>
    <p:cSldViewPr>
      <p:cViewPr>
        <p:scale>
          <a:sx n="150" d="100"/>
          <a:sy n="150" d="100"/>
        </p:scale>
        <p:origin x="-600" y="8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31B89-B1FC-48C7-9854-C73F5B020D8C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BD6F-6B6D-4894-A331-7F77912F4E6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0995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BD6F-6B6D-4894-A331-7F77912F4E6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22795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BD6F-6B6D-4894-A331-7F77912F4E6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818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E103D-EDD6-47EF-841A-7A9BA16AC265}" type="datetimeFigureOut">
              <a:rPr lang="en-US" smtClean="0"/>
              <a:pPr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8A423-10C4-47CF-98DC-1C197678DE2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mathworks.com/help/matlab/matlab_prog/matlab-operators-and-special-characters.html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mathworks.com/help/matlab/matlab_prog/matlab-operators-and-special-characters.html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mathworks.com/help/matlab/examples/displaying-multiple-plots-in-a-single-figure.html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mathworks.com/help/matlab/examples/displaying-multiple-plots-in-a-single-figure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stackoverflow.com/questions/758736/how-do-i-iterate-through-each-element-in-an-n-dimensional-matrix-in-matlab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mathworks.com/help/dsp/ref/firceqrip.html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mathworks.com/help/signal/ref/firpm.htm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www.tutorialspoint.com/matlab/matlab_functions.htm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.mathworks.com/help/matlab/matlab_prog/create-functions-in-files.html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octave.org/doc/v4.0.1/Defining-Functions.html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tlab/ref/plot.html" TargetMode="External"/><Relationship Id="rId2" Type="http://schemas.openxmlformats.org/officeDocument/2006/relationships/hyperlink" Target="https://www.mathworks.com/help/matlab/creating_plots/change-tick-marks-and-tick-labels-of-graph-1.html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s://www.mathworks.com/help/matlab/ref/subplot.html" TargetMode="Externa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as.uccs.edu/~mwickert/ece2610/lecture_notes/ece2610_Append_matlab.pdf" TargetMode="External"/><Relationship Id="rId2" Type="http://schemas.openxmlformats.org/officeDocument/2006/relationships/hyperlink" Target="http://www.eas.uccs.edu/~mwickert/ece2610/lecture_notes/ece2610_chap4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algo.volganga.com/signal-processing-for-beginners-using-matlab/?unapproved=29&amp;moderation-hash=26842bbfbdb11e777e7934635d1ce0cd" TargetMode="External"/><Relationship Id="rId4" Type="http://schemas.openxmlformats.org/officeDocument/2006/relationships/hyperlink" Target="http://www.eas.uccs.edu/~mwickert/ece2610/lecture_notes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30005536/plotting-sine-wave-in-matla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storage overview</a:t>
            </a:r>
            <a:endParaRPr lang="en-US" dirty="0"/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762000" y="1295400"/>
            <a:ext cx="6603090" cy="246221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itchFamily="34" charset="0"/>
                <a:cs typeface="Arial" pitchFamily="34" charset="0"/>
              </a:rPr>
              <a:t>Data elements can be numbers, characters, logical states of 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itchFamily="34" charset="0"/>
              </a:rPr>
              <a:t>true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itchFamily="34" charset="0"/>
                <a:cs typeface="Arial" pitchFamily="34" charset="0"/>
              </a:rPr>
              <a:t> or 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Menlo"/>
                <a:cs typeface="Arial" pitchFamily="34" charset="0"/>
              </a:rPr>
              <a:t>false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Arial" pitchFamily="34" charset="0"/>
                <a:cs typeface="Arial" pitchFamily="34" charset="0"/>
              </a:rPr>
              <a:t>, or even other MATLAB structure types. </a:t>
            </a:r>
            <a:r>
              <a:rPr kumimoji="0" lang="en-US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62000" y="1980456"/>
            <a:ext cx="6577442" cy="400110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/>
              <a:t>MATLAB uses these two-dimensional matrices to store single numbers and linear series of numbers as well. In these cases, </a:t>
            </a:r>
            <a:endParaRPr lang="en-US" sz="10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/>
              <a:t>the </a:t>
            </a:r>
            <a:r>
              <a:rPr lang="en-US" sz="1000" dirty="0"/>
              <a:t>dimensions are 1-by-1 and 1-by-n respectively, where </a:t>
            </a:r>
            <a:r>
              <a:rPr lang="en-US" sz="1000" dirty="0" smtClean="0"/>
              <a:t>n</a:t>
            </a:r>
            <a:r>
              <a:rPr lang="en-US" sz="1000" dirty="0"/>
              <a:t> is the length of the numeric series.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62000" y="2667000"/>
            <a:ext cx="4269117" cy="400110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/>
              <a:t>MATLAB also supports data structures that have more than two dimensions. </a:t>
            </a:r>
            <a:endParaRPr lang="en-US" sz="1000" dirty="0" smtClean="0"/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1000" dirty="0" smtClean="0"/>
              <a:t>These </a:t>
            </a:r>
            <a:r>
              <a:rPr lang="en-US" sz="1000" dirty="0"/>
              <a:t>data structures are referred to as </a:t>
            </a:r>
            <a:r>
              <a:rPr lang="en-US" sz="1000" i="1" dirty="0"/>
              <a:t>arrays</a:t>
            </a:r>
            <a:r>
              <a:rPr lang="en-US" sz="1000" dirty="0"/>
              <a:t> in the MATLAB documentation.</a:t>
            </a:r>
            <a:endParaRPr kumimoji="0" 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62000" y="3272880"/>
            <a:ext cx="5678157" cy="1169551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MATLAB is a matrix-based computing environment. </a:t>
            </a:r>
            <a:endParaRPr lang="en-US" sz="1000" dirty="0" smtClean="0"/>
          </a:p>
          <a:p>
            <a:r>
              <a:rPr lang="en-US" sz="1000" dirty="0" smtClean="0"/>
              <a:t>All </a:t>
            </a:r>
            <a:r>
              <a:rPr lang="en-US" sz="1000" dirty="0"/>
              <a:t>of the data that you enter into MATLAB is stored in the form of a matrix or a multidimensional array. </a:t>
            </a:r>
            <a:endParaRPr lang="en-US" sz="1000" dirty="0" smtClean="0"/>
          </a:p>
          <a:p>
            <a:r>
              <a:rPr lang="en-US" sz="1000" dirty="0" smtClean="0"/>
              <a:t>Even </a:t>
            </a:r>
            <a:r>
              <a:rPr lang="en-US" sz="1000" dirty="0"/>
              <a:t>a single numeric value like 100 is stored as a matrix (in this case, a matrix having dimensions 1-by-1):</a:t>
            </a:r>
          </a:p>
          <a:p>
            <a:r>
              <a:rPr lang="en-US" sz="1000" dirty="0"/>
              <a:t>A = 100; </a:t>
            </a:r>
            <a:endParaRPr lang="en-US" sz="1000" dirty="0" smtClean="0"/>
          </a:p>
          <a:p>
            <a:r>
              <a:rPr lang="en-US" sz="1000" dirty="0" smtClean="0"/>
              <a:t>&gt;&gt;</a:t>
            </a:r>
            <a:r>
              <a:rPr lang="en-US" sz="1000" dirty="0" err="1" smtClean="0"/>
              <a:t>whos</a:t>
            </a:r>
            <a:r>
              <a:rPr lang="en-US" sz="1000" dirty="0" smtClean="0"/>
              <a:t> </a:t>
            </a:r>
            <a:r>
              <a:rPr lang="en-US" sz="1000" dirty="0"/>
              <a:t>A </a:t>
            </a:r>
            <a:endParaRPr lang="en-US" sz="1000" dirty="0" smtClean="0"/>
          </a:p>
          <a:p>
            <a:r>
              <a:rPr lang="en-US" sz="1000" dirty="0" smtClean="0"/>
              <a:t>Name </a:t>
            </a:r>
            <a:r>
              <a:rPr lang="en-US" sz="1000" dirty="0"/>
              <a:t>Size Bytes Class </a:t>
            </a:r>
            <a:endParaRPr lang="en-US" sz="1000" dirty="0" smtClean="0"/>
          </a:p>
          <a:p>
            <a:r>
              <a:rPr lang="en-US" sz="1000" dirty="0" smtClean="0"/>
              <a:t>A </a:t>
            </a:r>
            <a:r>
              <a:rPr lang="en-US" sz="1000" dirty="0"/>
              <a:t>1x1 8 double array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762000" y="4726633"/>
            <a:ext cx="5710218" cy="707886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Regardless of the class being used, whether it is numeric, character, or logical </a:t>
            </a:r>
            <a:r>
              <a:rPr lang="en-US" sz="1000" dirty="0" smtClean="0"/>
              <a:t>true</a:t>
            </a:r>
            <a:r>
              <a:rPr lang="en-US" sz="1000" dirty="0"/>
              <a:t> or </a:t>
            </a:r>
            <a:r>
              <a:rPr lang="en-US" sz="1000" dirty="0" smtClean="0"/>
              <a:t>false</a:t>
            </a:r>
            <a:r>
              <a:rPr lang="en-US" sz="1000" dirty="0"/>
              <a:t> data, </a:t>
            </a:r>
            <a:endParaRPr lang="en-US" sz="1000" dirty="0" smtClean="0"/>
          </a:p>
          <a:p>
            <a:r>
              <a:rPr lang="en-US" sz="1000" dirty="0" smtClean="0"/>
              <a:t>MATLAB </a:t>
            </a:r>
            <a:r>
              <a:rPr lang="en-US" sz="1000" dirty="0"/>
              <a:t>stores this data in matrix (or array) form. </a:t>
            </a:r>
            <a:endParaRPr lang="en-US" sz="1000" dirty="0" smtClean="0"/>
          </a:p>
          <a:p>
            <a:r>
              <a:rPr lang="en-US" sz="1000" dirty="0" smtClean="0"/>
              <a:t>For </a:t>
            </a:r>
            <a:r>
              <a:rPr lang="en-US" sz="1000" dirty="0" err="1"/>
              <a:t>example,</a:t>
            </a:r>
            <a:r>
              <a:rPr lang="en-US" sz="1000" dirty="0" err="1" smtClean="0"/>
              <a:t>'Hello</a:t>
            </a:r>
            <a:r>
              <a:rPr lang="en-US" sz="1000" dirty="0" smtClean="0"/>
              <a:t> World'</a:t>
            </a:r>
            <a:r>
              <a:rPr lang="en-US" sz="1000" dirty="0"/>
              <a:t> is a 1-by-11 matrix of individual character elements in MATLAB. </a:t>
            </a:r>
            <a:endParaRPr lang="en-US" sz="1000" dirty="0" smtClean="0"/>
          </a:p>
          <a:p>
            <a:r>
              <a:rPr lang="en-US" sz="1000" dirty="0" smtClean="0"/>
              <a:t>You </a:t>
            </a:r>
            <a:r>
              <a:rPr lang="en-US" sz="1000" dirty="0"/>
              <a:t>can also build matrices composed of more complex classes, such as MATLAB structures and cell </a:t>
            </a:r>
            <a:r>
              <a:rPr lang="en-US" sz="1000" dirty="0" smtClean="0"/>
              <a:t>arrays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62000" y="5716488"/>
            <a:ext cx="7843814" cy="400110"/>
          </a:xfrm>
          <a:prstGeom prst="rect">
            <a:avLst/>
          </a:prstGeom>
          <a:solidFill>
            <a:srgbClr val="FFFFFF"/>
          </a:solidFill>
          <a:ln w="9525">
            <a:solidFill>
              <a:srgbClr val="92D050"/>
            </a:solidFill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000" b="1" u="sng" dirty="0" smtClean="0"/>
              <a:t>Matlab does not require any type declarations or dimension statements</a:t>
            </a:r>
            <a:r>
              <a:rPr lang="en-US" sz="1000" dirty="0" smtClean="0"/>
              <a:t>.  When Matlab encounters a new variable name ,it </a:t>
            </a:r>
            <a:r>
              <a:rPr lang="en-US" sz="1000" b="1" u="sng" dirty="0" smtClean="0"/>
              <a:t>automatically creates</a:t>
            </a:r>
          </a:p>
          <a:p>
            <a:r>
              <a:rPr lang="en-US" sz="1000" b="1" u="sng" dirty="0" smtClean="0"/>
              <a:t>the variable </a:t>
            </a:r>
            <a:r>
              <a:rPr lang="en-US" sz="1000" dirty="0" smtClean="0"/>
              <a:t>and allocates the appropriate amount of storage.  If the variable already exists, Matlab </a:t>
            </a:r>
            <a:r>
              <a:rPr lang="en-US" sz="1000" b="1" u="sng" dirty="0" smtClean="0"/>
              <a:t>changes </a:t>
            </a:r>
            <a:r>
              <a:rPr lang="en-US" sz="1000" dirty="0" smtClean="0"/>
              <a:t>it’s content.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6248400"/>
            <a:ext cx="5737981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Default data type is double precision floating point (64-bit).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10400" y="3657600"/>
            <a:ext cx="1344855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data storage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2/28/2018</a:t>
            </a:r>
            <a:endParaRPr lang="en-US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1752599"/>
            <a:ext cx="3975839" cy="304800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74436" y="1768047"/>
            <a:ext cx="4817164" cy="2994453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91000" y="5029200"/>
            <a:ext cx="1371600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iscolumn</a:t>
            </a:r>
            <a:endParaRPr lang="en-US" b="1" dirty="0" smtClean="0"/>
          </a:p>
          <a:p>
            <a:r>
              <a:rPr lang="en-US" dirty="0" smtClean="0"/>
              <a:t>works also!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9011" y="1295400"/>
            <a:ext cx="1646989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Get dimensions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9200" y="1295400"/>
            <a:ext cx="2136995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Check row or </a:t>
            </a:r>
            <a:r>
              <a:rPr lang="en-US" dirty="0" err="1" smtClean="0"/>
              <a:t>colums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57400" y="5486400"/>
            <a:ext cx="1025922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size</a:t>
            </a:r>
          </a:p>
          <a:p>
            <a:r>
              <a:rPr lang="en-US" dirty="0" err="1" smtClean="0"/>
              <a:t>isrow</a:t>
            </a:r>
            <a:endParaRPr lang="en-US" dirty="0" smtClean="0"/>
          </a:p>
          <a:p>
            <a:r>
              <a:rPr lang="en-US" dirty="0" err="1" smtClean="0"/>
              <a:t>iscolumn</a:t>
            </a:r>
            <a:endParaRPr lang="en-US" dirty="0" smtClean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3/8/2018 random beginner stuff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1440" y="1591270"/>
            <a:ext cx="318516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/>
              <a:t>&gt;&gt;</a:t>
            </a:r>
            <a:r>
              <a:rPr lang="en-US" b="1" dirty="0" err="1" smtClean="0"/>
              <a:t>designfilt</a:t>
            </a:r>
            <a:endParaRPr lang="en-US" b="1" dirty="0" smtClean="0"/>
          </a:p>
          <a:p>
            <a:r>
              <a:rPr lang="en-US" dirty="0" smtClean="0"/>
              <a:t>runs a filter design wizard</a:t>
            </a:r>
          </a:p>
          <a:p>
            <a:r>
              <a:rPr lang="en-US" dirty="0" smtClean="0"/>
              <a:t>Needs signal processing toolbox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2859881"/>
            <a:ext cx="3276600" cy="369331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b="1" dirty="0" smtClean="0"/>
              <a:t>transpose (</a:t>
            </a:r>
            <a:r>
              <a:rPr lang="fr-FR" b="1" dirty="0" err="1" smtClean="0"/>
              <a:t>regular</a:t>
            </a:r>
            <a:r>
              <a:rPr lang="fr-FR" b="1" dirty="0" smtClean="0"/>
              <a:t> single </a:t>
            </a:r>
            <a:r>
              <a:rPr lang="fr-FR" b="1" dirty="0" err="1" smtClean="0"/>
              <a:t>quote</a:t>
            </a:r>
            <a:r>
              <a:rPr lang="fr-FR" b="1" dirty="0" smtClean="0"/>
              <a:t>)</a:t>
            </a:r>
          </a:p>
          <a:p>
            <a:r>
              <a:rPr lang="fr-FR" dirty="0" smtClean="0"/>
              <a:t>&gt;&gt; [1,2]</a:t>
            </a:r>
          </a:p>
          <a:p>
            <a:endParaRPr lang="fr-FR" dirty="0" smtClean="0"/>
          </a:p>
          <a:p>
            <a:r>
              <a:rPr lang="fr-FR" dirty="0" smtClean="0"/>
              <a:t>ans =</a:t>
            </a:r>
          </a:p>
          <a:p>
            <a:endParaRPr lang="fr-FR" dirty="0" smtClean="0"/>
          </a:p>
          <a:p>
            <a:r>
              <a:rPr lang="fr-FR" dirty="0" smtClean="0"/>
              <a:t>     1     2</a:t>
            </a:r>
          </a:p>
          <a:p>
            <a:endParaRPr lang="fr-FR" dirty="0" smtClean="0"/>
          </a:p>
          <a:p>
            <a:r>
              <a:rPr lang="fr-FR" dirty="0" smtClean="0"/>
              <a:t>&gt;&gt; [1,2]'</a:t>
            </a:r>
          </a:p>
          <a:p>
            <a:endParaRPr lang="fr-FR" dirty="0" smtClean="0"/>
          </a:p>
          <a:p>
            <a:r>
              <a:rPr lang="fr-FR" dirty="0" smtClean="0"/>
              <a:t>ans =</a:t>
            </a:r>
          </a:p>
          <a:p>
            <a:endParaRPr lang="fr-FR" dirty="0" smtClean="0"/>
          </a:p>
          <a:p>
            <a:r>
              <a:rPr lang="fr-FR" dirty="0" smtClean="0"/>
              <a:t>     1</a:t>
            </a:r>
          </a:p>
          <a:p>
            <a:r>
              <a:rPr lang="fr-FR" dirty="0" smtClean="0"/>
              <a:t>     2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1371600"/>
            <a:ext cx="5334000" cy="36317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Writes text to console</a:t>
            </a:r>
          </a:p>
          <a:p>
            <a:r>
              <a:rPr lang="en-US" dirty="0" smtClean="0"/>
              <a:t>&gt;&gt;</a:t>
            </a:r>
            <a:r>
              <a:rPr lang="en-US" dirty="0" err="1" smtClean="0"/>
              <a:t>disp</a:t>
            </a:r>
            <a:r>
              <a:rPr lang="en-US" dirty="0" smtClean="0"/>
              <a:t>(‘something’)</a:t>
            </a:r>
          </a:p>
          <a:p>
            <a:r>
              <a:rPr lang="en-US" dirty="0" smtClean="0"/>
              <a:t>&gt;&gt;fprintf('%s\n',"foobar");</a:t>
            </a:r>
          </a:p>
          <a:p>
            <a:endParaRPr lang="en-US" dirty="0" smtClean="0"/>
          </a:p>
          <a:p>
            <a:r>
              <a:rPr lang="en-US" sz="1600" b="1" dirty="0" smtClean="0"/>
              <a:t>fprintf also used for fileio, pass it a file handle in the first </a:t>
            </a:r>
            <a:r>
              <a:rPr lang="en-US" sz="1600" b="1" dirty="0" err="1" smtClean="0"/>
              <a:t>arg</a:t>
            </a:r>
            <a:endParaRPr lang="en-US" sz="1600" b="1" dirty="0" smtClean="0"/>
          </a:p>
          <a:p>
            <a:r>
              <a:rPr lang="en-US" dirty="0" smtClean="0"/>
              <a:t>Like this:</a:t>
            </a:r>
          </a:p>
          <a:p>
            <a:r>
              <a:rPr lang="en-US" dirty="0" smtClean="0"/>
              <a:t>A = magic(4); </a:t>
            </a:r>
          </a:p>
          <a:p>
            <a:r>
              <a:rPr lang="en-US" dirty="0" smtClean="0"/>
              <a:t>fileID = fopen('</a:t>
            </a:r>
            <a:r>
              <a:rPr lang="en-US" dirty="0" err="1" smtClean="0"/>
              <a:t>myfile.txt','w</a:t>
            </a:r>
            <a:r>
              <a:rPr lang="en-US" dirty="0" smtClean="0"/>
              <a:t>'); </a:t>
            </a:r>
          </a:p>
          <a:p>
            <a:r>
              <a:rPr lang="en-US" dirty="0" smtClean="0"/>
              <a:t>nbytes = fprintf(fileID,'%5d %5d %5d %5d\</a:t>
            </a:r>
            <a:r>
              <a:rPr lang="en-US" dirty="0" err="1" smtClean="0"/>
              <a:t>n',A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b="1" dirty="0" smtClean="0"/>
              <a:t>fprintf</a:t>
            </a:r>
            <a:r>
              <a:rPr lang="en-US" dirty="0" smtClean="0"/>
              <a:t> Could be used to write out something that would provide communication between Matlab and </a:t>
            </a:r>
          </a:p>
          <a:p>
            <a:r>
              <a:rPr lang="en-US" dirty="0" smtClean="0"/>
              <a:t>Verilog, such as a file that contained parameters.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19600" y="5328354"/>
            <a:ext cx="1329916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Filter design</a:t>
            </a:r>
          </a:p>
          <a:p>
            <a:r>
              <a:rPr lang="en-US" dirty="0" smtClean="0"/>
              <a:t>Transpose</a:t>
            </a:r>
          </a:p>
          <a:p>
            <a:r>
              <a:rPr lang="en-US" dirty="0" smtClean="0"/>
              <a:t>File </a:t>
            </a:r>
            <a:r>
              <a:rPr lang="en-US" dirty="0" err="1" smtClean="0"/>
              <a:t>io</a:t>
            </a:r>
            <a:endParaRPr lang="en-US" dirty="0" smtClean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09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: Colon                    ()  </a:t>
            </a:r>
            <a:r>
              <a:rPr lang="en-US" sz="2400" b="1" dirty="0" smtClean="0"/>
              <a:t>NOT [] </a:t>
            </a:r>
            <a:r>
              <a:rPr lang="en-US" sz="2400" dirty="0" smtClean="0"/>
              <a:t>to access elements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962400" y="762000"/>
            <a:ext cx="4114800" cy="34778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1000" b="1" dirty="0" err="1" smtClean="0"/>
              <a:t>Two</a:t>
            </a:r>
            <a:r>
              <a:rPr lang="fr-FR" sz="1000" b="1" dirty="0" smtClean="0"/>
              <a:t> </a:t>
            </a:r>
            <a:r>
              <a:rPr lang="fr-FR" sz="1000" b="1" dirty="0" err="1" smtClean="0"/>
              <a:t>ways</a:t>
            </a:r>
            <a:r>
              <a:rPr lang="fr-FR" sz="1000" b="1" dirty="0" smtClean="0"/>
              <a:t> to </a:t>
            </a:r>
            <a:r>
              <a:rPr lang="fr-FR" sz="1000" b="1" dirty="0" err="1" smtClean="0"/>
              <a:t>ge</a:t>
            </a:r>
            <a:r>
              <a:rPr lang="fr-FR" sz="1000" b="1" dirty="0" smtClean="0"/>
              <a:t> the last </a:t>
            </a:r>
            <a:r>
              <a:rPr lang="fr-FR" sz="1000" b="1" dirty="0" err="1" smtClean="0"/>
              <a:t>column</a:t>
            </a:r>
            <a:endParaRPr lang="fr-FR" sz="1000" dirty="0" smtClean="0"/>
          </a:p>
          <a:p>
            <a:r>
              <a:rPr lang="fr-FR" sz="1000" dirty="0" smtClean="0"/>
              <a:t>&gt;&gt; A = [2 3 4 5;6 7 8 9;10 11 12 13;14 15 16 17]</a:t>
            </a:r>
          </a:p>
          <a:p>
            <a:r>
              <a:rPr lang="fr-FR" sz="1000" dirty="0" smtClean="0"/>
              <a:t>A =</a:t>
            </a:r>
          </a:p>
          <a:p>
            <a:endParaRPr lang="fr-FR" sz="1000" dirty="0" smtClean="0"/>
          </a:p>
          <a:p>
            <a:r>
              <a:rPr lang="fr-FR" sz="1000" dirty="0" smtClean="0"/>
              <a:t>     2     3     4     5</a:t>
            </a:r>
          </a:p>
          <a:p>
            <a:r>
              <a:rPr lang="fr-FR" sz="1000" dirty="0" smtClean="0"/>
              <a:t>     6     7     8     9</a:t>
            </a:r>
          </a:p>
          <a:p>
            <a:r>
              <a:rPr lang="fr-FR" sz="1000" dirty="0" smtClean="0"/>
              <a:t>    10    11    12    13</a:t>
            </a:r>
          </a:p>
          <a:p>
            <a:r>
              <a:rPr lang="fr-FR" sz="1000" dirty="0" smtClean="0"/>
              <a:t>    14    15    16    17</a:t>
            </a:r>
          </a:p>
          <a:p>
            <a:endParaRPr lang="fr-FR" sz="1000" dirty="0" smtClean="0"/>
          </a:p>
          <a:p>
            <a:r>
              <a:rPr lang="fr-FR" sz="1000" b="1" dirty="0" smtClean="0"/>
              <a:t>&gt;&gt; A(:,4)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5</a:t>
            </a:r>
          </a:p>
          <a:p>
            <a:r>
              <a:rPr lang="fr-FR" sz="1000" dirty="0" smtClean="0"/>
              <a:t>     9</a:t>
            </a:r>
          </a:p>
          <a:p>
            <a:r>
              <a:rPr lang="fr-FR" sz="1000" dirty="0" smtClean="0"/>
              <a:t>    13</a:t>
            </a:r>
          </a:p>
          <a:p>
            <a:r>
              <a:rPr lang="fr-FR" sz="1000" dirty="0" smtClean="0"/>
              <a:t>    17</a:t>
            </a:r>
          </a:p>
          <a:p>
            <a:endParaRPr lang="fr-FR" sz="1000" dirty="0" smtClean="0"/>
          </a:p>
          <a:p>
            <a:r>
              <a:rPr lang="fr-FR" sz="1000" b="1" dirty="0" smtClean="0"/>
              <a:t>&gt;&gt; A(:,end)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5</a:t>
            </a:r>
          </a:p>
          <a:p>
            <a:r>
              <a:rPr lang="fr-FR" sz="1000" dirty="0" smtClean="0"/>
              <a:t>     9</a:t>
            </a:r>
          </a:p>
          <a:p>
            <a:r>
              <a:rPr lang="fr-FR" sz="1000" dirty="0" smtClean="0"/>
              <a:t>    13</a:t>
            </a:r>
          </a:p>
          <a:p>
            <a:r>
              <a:rPr lang="fr-FR" sz="1000" dirty="0" smtClean="0"/>
              <a:t>    17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76200" y="762000"/>
            <a:ext cx="2895600" cy="1323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: operator creates a range</a:t>
            </a:r>
          </a:p>
          <a:p>
            <a:r>
              <a:rPr lang="fr-FR" sz="1000" dirty="0" smtClean="0"/>
              <a:t>&gt;&gt; 1:10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1     2     3     4     5     6     7     8     9    10</a:t>
            </a:r>
          </a:p>
          <a:p>
            <a:endParaRPr lang="fr-FR" sz="1000" dirty="0" smtClean="0"/>
          </a:p>
          <a:p>
            <a:r>
              <a:rPr lang="fr-FR" sz="1000" dirty="0" smtClean="0"/>
              <a:t>&gt;&gt; 1:2:10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1     3     5     7     9</a:t>
            </a:r>
            <a:endParaRPr lang="en-US" sz="1000" dirty="0"/>
          </a:p>
        </p:txBody>
      </p:sp>
      <p:sp>
        <p:nvSpPr>
          <p:cNvPr id="11" name="Rectangle 10"/>
          <p:cNvSpPr/>
          <p:nvPr/>
        </p:nvSpPr>
        <p:spPr>
          <a:xfrm>
            <a:off x="76200" y="2286000"/>
            <a:ext cx="1905000" cy="301621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000" b="1" dirty="0" smtClean="0"/>
              <a:t>: operator by itself refers to all the elements of a row or column</a:t>
            </a:r>
          </a:p>
          <a:p>
            <a:r>
              <a:rPr lang="pt-BR" sz="1000" dirty="0" smtClean="0"/>
              <a:t>&gt;&gt; A</a:t>
            </a:r>
          </a:p>
          <a:p>
            <a:r>
              <a:rPr lang="pt-BR" sz="1000" dirty="0" smtClean="0"/>
              <a:t>A =</a:t>
            </a:r>
          </a:p>
          <a:p>
            <a:r>
              <a:rPr lang="pt-BR" sz="1000" dirty="0" smtClean="0"/>
              <a:t>     2     3     4     5</a:t>
            </a:r>
          </a:p>
          <a:p>
            <a:r>
              <a:rPr lang="pt-BR" sz="1000" dirty="0" smtClean="0"/>
              <a:t>     6     7     8     9</a:t>
            </a:r>
          </a:p>
          <a:p>
            <a:r>
              <a:rPr lang="pt-BR" sz="1000" dirty="0" smtClean="0"/>
              <a:t>    10    11    12    13</a:t>
            </a:r>
          </a:p>
          <a:p>
            <a:r>
              <a:rPr lang="pt-BR" sz="1000" dirty="0" smtClean="0"/>
              <a:t>    14    15    16    17</a:t>
            </a:r>
          </a:p>
          <a:p>
            <a:endParaRPr lang="pt-BR" sz="1000" dirty="0" smtClean="0"/>
          </a:p>
          <a:p>
            <a:r>
              <a:rPr lang="pt-BR" sz="1000" dirty="0" smtClean="0"/>
              <a:t>&gt;&gt; A(1,:)</a:t>
            </a:r>
          </a:p>
          <a:p>
            <a:r>
              <a:rPr lang="pt-BR" sz="1000" dirty="0" smtClean="0"/>
              <a:t>ans =</a:t>
            </a:r>
          </a:p>
          <a:p>
            <a:r>
              <a:rPr lang="pt-BR" sz="1000" dirty="0" smtClean="0"/>
              <a:t>     2     3     4     5</a:t>
            </a:r>
          </a:p>
          <a:p>
            <a:endParaRPr lang="fr-FR" sz="1000" dirty="0" smtClean="0"/>
          </a:p>
          <a:p>
            <a:r>
              <a:rPr lang="fr-FR" sz="1000" dirty="0" smtClean="0"/>
              <a:t>&gt;&gt; A(:,2)</a:t>
            </a:r>
          </a:p>
          <a:p>
            <a:r>
              <a:rPr lang="fr-FR" sz="1000" dirty="0" smtClean="0"/>
              <a:t>ans =</a:t>
            </a:r>
          </a:p>
          <a:p>
            <a:r>
              <a:rPr lang="fr-FR" sz="1000" dirty="0" smtClean="0"/>
              <a:t>     3</a:t>
            </a:r>
          </a:p>
          <a:p>
            <a:r>
              <a:rPr lang="fr-FR" sz="1000" dirty="0" smtClean="0"/>
              <a:t>     7</a:t>
            </a:r>
          </a:p>
          <a:p>
            <a:r>
              <a:rPr lang="fr-FR" sz="1000" dirty="0" smtClean="0"/>
              <a:t>    11</a:t>
            </a:r>
          </a:p>
          <a:p>
            <a:r>
              <a:rPr lang="fr-FR" sz="1000" dirty="0" smtClean="0"/>
              <a:t>    15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2057400" y="4495800"/>
            <a:ext cx="2667000" cy="20928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err="1" smtClean="0"/>
              <a:t>myarray</a:t>
            </a:r>
            <a:r>
              <a:rPr lang="en-US" sz="1000" b="1" dirty="0" smtClean="0"/>
              <a:t>(m:n) Parenthesis to get slice</a:t>
            </a:r>
          </a:p>
          <a:p>
            <a:r>
              <a:rPr lang="en-US" sz="1000" b="1" dirty="0" smtClean="0"/>
              <a:t> </a:t>
            </a:r>
          </a:p>
          <a:p>
            <a:r>
              <a:rPr lang="en-US" sz="1000" dirty="0" smtClean="0"/>
              <a:t>&gt;&gt; foo = 1:10</a:t>
            </a:r>
          </a:p>
          <a:p>
            <a:endParaRPr lang="en-US" sz="1000" dirty="0" smtClean="0"/>
          </a:p>
          <a:p>
            <a:r>
              <a:rPr lang="en-US" sz="1000" dirty="0" smtClean="0"/>
              <a:t>foo =</a:t>
            </a:r>
          </a:p>
          <a:p>
            <a:endParaRPr lang="en-US" sz="1000" dirty="0" smtClean="0"/>
          </a:p>
          <a:p>
            <a:r>
              <a:rPr lang="en-US" sz="1000" dirty="0" smtClean="0"/>
              <a:t>     1     2     3     4     5     6     7     8     9    10</a:t>
            </a:r>
          </a:p>
          <a:p>
            <a:endParaRPr lang="en-US" sz="1000" dirty="0" smtClean="0"/>
          </a:p>
          <a:p>
            <a:r>
              <a:rPr lang="en-US" sz="1000" dirty="0" smtClean="0"/>
              <a:t>&gt;&gt; foo(2:3)</a:t>
            </a:r>
          </a:p>
          <a:p>
            <a:endParaRPr lang="en-US" sz="1000" dirty="0" smtClean="0"/>
          </a:p>
          <a:p>
            <a:r>
              <a:rPr lang="en-US" sz="1000" dirty="0" smtClean="0"/>
              <a:t>ans =</a:t>
            </a:r>
          </a:p>
          <a:p>
            <a:endParaRPr lang="en-US" sz="1000" dirty="0" smtClean="0"/>
          </a:p>
          <a:p>
            <a:r>
              <a:rPr lang="en-US" sz="1000" dirty="0" smtClean="0"/>
              <a:t>     2     3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5638800"/>
            <a:ext cx="4038600" cy="787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953001" y="4419600"/>
            <a:ext cx="4038599" cy="1015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Square brackets don’t work for grabbing a slice!</a:t>
            </a:r>
          </a:p>
          <a:p>
            <a:r>
              <a:rPr lang="en-US" sz="1500" dirty="0" smtClean="0"/>
              <a:t>Use round brackets A(1) to get the first element.</a:t>
            </a:r>
          </a:p>
          <a:p>
            <a:r>
              <a:rPr lang="en-US" sz="1500" dirty="0" smtClean="0"/>
              <a:t>Use square brackets to define a matrix.</a:t>
            </a:r>
          </a:p>
          <a:p>
            <a:r>
              <a:rPr lang="en-US" sz="1500" dirty="0" smtClean="0"/>
              <a:t>A = [1 2];</a:t>
            </a:r>
            <a:endParaRPr lang="en-US" sz="1500" dirty="0"/>
          </a:p>
        </p:txBody>
      </p:sp>
      <p:sp>
        <p:nvSpPr>
          <p:cNvPr id="12" name="TextBox 11"/>
          <p:cNvSpPr txBox="1"/>
          <p:nvPr/>
        </p:nvSpPr>
        <p:spPr>
          <a:xfrm>
            <a:off x="4724400" y="2971800"/>
            <a:ext cx="990600" cy="55399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end</a:t>
            </a:r>
          </a:p>
          <a:p>
            <a:r>
              <a:rPr lang="en-US" sz="1000" dirty="0" smtClean="0"/>
              <a:t>indicates the </a:t>
            </a:r>
          </a:p>
          <a:p>
            <a:r>
              <a:rPr lang="en-US" sz="1000" dirty="0" smtClean="0"/>
              <a:t>last array index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91200" y="5334000"/>
            <a:ext cx="2514600" cy="33855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And yes this in confusing.</a:t>
            </a:r>
            <a:endParaRPr lang="en-US" sz="16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1752600" y="2971800"/>
            <a:ext cx="2013821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Operators</a:t>
            </a:r>
          </a:p>
          <a:p>
            <a:r>
              <a:rPr lang="en-US" dirty="0" smtClean="0"/>
              <a:t>Colon</a:t>
            </a:r>
          </a:p>
          <a:p>
            <a:r>
              <a:rPr lang="en-US" dirty="0" smtClean="0"/>
              <a:t>Access </a:t>
            </a:r>
            <a:r>
              <a:rPr lang="en-US" dirty="0" err="1" smtClean="0"/>
              <a:t>vs</a:t>
            </a:r>
            <a:r>
              <a:rPr lang="en-US" dirty="0" smtClean="0"/>
              <a:t> definition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              () and []</a:t>
            </a:r>
            <a:br>
              <a:rPr lang="en-US" sz="2400" dirty="0" smtClean="0"/>
            </a:br>
            <a:r>
              <a:rPr lang="en-US" sz="1400" dirty="0" smtClean="0">
                <a:hlinkClick r:id="rId2"/>
              </a:rPr>
              <a:t>https://www.mathworks.com/help/matlab/matlab_prog/matlab-operators-and-special-characters.html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559" y="1471268"/>
            <a:ext cx="8924241" cy="3862732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86200" y="4724400"/>
            <a:ext cx="1657441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operators</a:t>
            </a:r>
          </a:p>
          <a:p>
            <a:r>
              <a:rPr lang="en-US" dirty="0" smtClean="0"/>
              <a:t>parenthesis</a:t>
            </a:r>
          </a:p>
          <a:p>
            <a:r>
              <a:rPr lang="en-US" dirty="0" smtClean="0"/>
              <a:t>square brackets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              , and ;</a:t>
            </a:r>
            <a:br>
              <a:rPr lang="en-US" sz="2400" dirty="0" smtClean="0"/>
            </a:br>
            <a:r>
              <a:rPr lang="en-US" sz="1400" dirty="0" smtClean="0">
                <a:hlinkClick r:id="rId2"/>
              </a:rPr>
              <a:t>https://www.mathworks.com/help/matlab/matlab_prog/matlab-operators-and-special-characters.html</a:t>
            </a:r>
            <a:endParaRPr lang="en-US" sz="24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462971"/>
            <a:ext cx="8610600" cy="4480629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810000" y="5257800"/>
            <a:ext cx="1090107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operators</a:t>
            </a:r>
          </a:p>
          <a:p>
            <a:r>
              <a:rPr lang="en-US" dirty="0" smtClean="0"/>
              <a:t>comma</a:t>
            </a:r>
          </a:p>
          <a:p>
            <a:r>
              <a:rPr lang="en-US" dirty="0" smtClean="0"/>
              <a:t>colon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4/6/2018 Generate uniformly distributed integers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33400" y="1447800"/>
            <a:ext cx="5334000" cy="209288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randi function</a:t>
            </a:r>
          </a:p>
          <a:p>
            <a:r>
              <a:rPr lang="en-US" sz="1000" dirty="0" smtClean="0"/>
              <a:t>&gt;&gt; help randi</a:t>
            </a:r>
          </a:p>
          <a:p>
            <a:r>
              <a:rPr lang="en-US" sz="1000" dirty="0" smtClean="0"/>
              <a:t>Pseudorandom integers from a uniform discrete distribution.</a:t>
            </a:r>
          </a:p>
          <a:p>
            <a:endParaRPr lang="en-US" sz="1000" dirty="0" smtClean="0"/>
          </a:p>
          <a:p>
            <a:r>
              <a:rPr lang="en-US" sz="1000" dirty="0" smtClean="0"/>
              <a:t>    R = </a:t>
            </a:r>
            <a:r>
              <a:rPr lang="en-US" sz="1000" dirty="0" err="1" smtClean="0"/>
              <a:t>randi</a:t>
            </a:r>
            <a:r>
              <a:rPr lang="en-US" sz="1000" dirty="0" smtClean="0"/>
              <a:t>(IMAX,N) returns an N-by-N matrix containing pseudorandom</a:t>
            </a:r>
          </a:p>
          <a:p>
            <a:r>
              <a:rPr lang="en-US" sz="1000" dirty="0" smtClean="0"/>
              <a:t>    integer values drawn from the discrete uniform distribution on 1:IMAX.</a:t>
            </a:r>
          </a:p>
          <a:p>
            <a:endParaRPr lang="en-US" sz="1000" dirty="0" smtClean="0"/>
          </a:p>
          <a:p>
            <a:r>
              <a:rPr lang="en-US" sz="1000" dirty="0" smtClean="0"/>
              <a:t>    </a:t>
            </a:r>
            <a:r>
              <a:rPr lang="en-US" sz="1000" dirty="0" err="1" smtClean="0"/>
              <a:t>randi</a:t>
            </a:r>
            <a:r>
              <a:rPr lang="en-US" sz="1000" dirty="0" smtClean="0"/>
              <a:t>(IMAX,M,N) or </a:t>
            </a:r>
            <a:r>
              <a:rPr lang="en-US" sz="1000" dirty="0" err="1" smtClean="0"/>
              <a:t>randi</a:t>
            </a:r>
            <a:r>
              <a:rPr lang="en-US" sz="1000" dirty="0" smtClean="0"/>
              <a:t>(IMAX,[M,N]) returns an M-by-N matrix.</a:t>
            </a:r>
          </a:p>
          <a:p>
            <a:endParaRPr lang="en-US" sz="1000" dirty="0" smtClean="0"/>
          </a:p>
          <a:p>
            <a:r>
              <a:rPr lang="en-US" sz="1000" dirty="0" smtClean="0"/>
              <a:t>Example</a:t>
            </a:r>
          </a:p>
          <a:p>
            <a:r>
              <a:rPr lang="pt-BR" sz="1000" dirty="0" smtClean="0"/>
              <a:t>&gt;&gt; r = randi(5,1,10)</a:t>
            </a:r>
          </a:p>
          <a:p>
            <a:r>
              <a:rPr lang="pt-BR" sz="1000" dirty="0" smtClean="0"/>
              <a:t>r =</a:t>
            </a:r>
          </a:p>
          <a:p>
            <a:r>
              <a:rPr lang="pt-BR" sz="1000" dirty="0" smtClean="0"/>
              <a:t>     1     4     5     5     3     3     5     4     1     5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3962400"/>
            <a:ext cx="533400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randi function</a:t>
            </a:r>
          </a:p>
          <a:p>
            <a:r>
              <a:rPr lang="en-US" sz="1000" dirty="0" smtClean="0"/>
              <a:t>random constrained integers</a:t>
            </a:r>
          </a:p>
          <a:p>
            <a:r>
              <a:rPr lang="en-US" sz="1000" dirty="0" smtClean="0"/>
              <a:t>&gt;&gt;randi([-5 18], 1, 7)</a:t>
            </a:r>
            <a:br>
              <a:rPr lang="en-US" sz="1000" dirty="0" smtClean="0"/>
            </a:br>
            <a:r>
              <a:rPr lang="en-US" sz="1000" dirty="0" smtClean="0"/>
              <a:t>ans =</a:t>
            </a:r>
            <a:br>
              <a:rPr lang="en-US" sz="1000" dirty="0" smtClean="0"/>
            </a:b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   -5    8    1   18   17    3   14</a:t>
            </a:r>
          </a:p>
          <a:p>
            <a:endParaRPr lang="en-US" sz="1000" b="1" dirty="0" smtClean="0"/>
          </a:p>
          <a:p>
            <a:endParaRPr lang="en-US" sz="1000" b="1" dirty="0" smtClean="0"/>
          </a:p>
          <a:p>
            <a:endParaRPr lang="en-US" sz="10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248400" y="4800600"/>
            <a:ext cx="92050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random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4/17/2018 Various Notes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500" y="1676400"/>
            <a:ext cx="8134350" cy="46355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4500" y="1219200"/>
            <a:ext cx="1637692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Run shell script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50850" y="2514600"/>
            <a:ext cx="2874698" cy="646331"/>
          </a:xfrm>
          <a:prstGeom prst="rect">
            <a:avLst/>
          </a:prstGeom>
          <a:noFill/>
          <a:ln>
            <a:solidFill>
              <a:srgbClr val="97E4FF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Execute a highlighted region</a:t>
            </a:r>
          </a:p>
          <a:p>
            <a:r>
              <a:rPr lang="en-US" dirty="0" smtClean="0"/>
              <a:t>- Highlight a region, F9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1591" y="4151531"/>
            <a:ext cx="4648200" cy="3810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0612" y="3429000"/>
            <a:ext cx="3185552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Set Breakpoint</a:t>
            </a:r>
          </a:p>
          <a:p>
            <a:r>
              <a:rPr lang="en-US" dirty="0" smtClean="0"/>
              <a:t>Click in the LH margin near the -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48654" y="381000"/>
            <a:ext cx="8546" cy="647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7200" y="4800600"/>
            <a:ext cx="2692212" cy="646331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Example of write to a file</a:t>
            </a:r>
          </a:p>
          <a:p>
            <a:r>
              <a:rPr lang="en-US" dirty="0" err="1" smtClean="0"/>
              <a:t>phase_correction_table.m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7200" y="5562600"/>
            <a:ext cx="3900555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Function round2ev is bankers rounding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7200" y="6096000"/>
            <a:ext cx="4197239" cy="6463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Run a block of code (between double %%)</a:t>
            </a:r>
          </a:p>
          <a:p>
            <a:r>
              <a:rPr lang="en-US" b="1" dirty="0" smtClean="0"/>
              <a:t>C-&lt;enter&gt;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0" y="2971800"/>
            <a:ext cx="1676400" cy="15696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Don’s</a:t>
            </a:r>
          </a:p>
          <a:p>
            <a:r>
              <a:rPr lang="en-US" sz="3200" dirty="0" smtClean="0"/>
              <a:t>forget</a:t>
            </a:r>
          </a:p>
          <a:p>
            <a:r>
              <a:rPr lang="en-US" sz="3200" dirty="0" smtClean="0"/>
              <a:t>These</a:t>
            </a:r>
          </a:p>
        </p:txBody>
      </p:sp>
      <p:cxnSp>
        <p:nvCxnSpPr>
          <p:cNvPr id="14" name="Straight Arrow Connector 13"/>
          <p:cNvCxnSpPr>
            <a:endCxn id="6" idx="3"/>
          </p:cNvCxnSpPr>
          <p:nvPr/>
        </p:nvCxnSpPr>
        <p:spPr>
          <a:xfrm flipH="1" flipV="1">
            <a:off x="3325548" y="2837766"/>
            <a:ext cx="3532452" cy="5150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724400" y="4495800"/>
            <a:ext cx="2057400" cy="1905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34200" y="5181600"/>
            <a:ext cx="1979581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keyboard shortcuts</a:t>
            </a:r>
          </a:p>
          <a:p>
            <a:r>
              <a:rPr lang="en-US" dirty="0" smtClean="0"/>
              <a:t>Breakpoint</a:t>
            </a:r>
          </a:p>
          <a:p>
            <a:r>
              <a:rPr lang="en-US" dirty="0" smtClean="0"/>
              <a:t>run shell script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4/17/2018 Various Notes II</a:t>
            </a:r>
            <a:endParaRPr 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8663" y="2071687"/>
            <a:ext cx="3019425" cy="41433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658" y="1385887"/>
            <a:ext cx="3657600" cy="5334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0" y="2605087"/>
            <a:ext cx="4400550" cy="112871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685800" y="3886200"/>
            <a:ext cx="226010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C-Enter to run a “Cell”</a:t>
            </a:r>
          </a:p>
          <a:p>
            <a:r>
              <a:rPr lang="en-US" dirty="0" smtClean="0"/>
              <a:t>hmmm what is a cell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0000" y="3962400"/>
            <a:ext cx="125835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cntl</a:t>
            </a:r>
            <a:r>
              <a:rPr lang="en-US" dirty="0" smtClean="0"/>
              <a:t> + enter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4/17/2018 Various Notes III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85800" y="1371600"/>
            <a:ext cx="2704779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 smtClean="0"/>
              <a:t>Transpose Notes</a:t>
            </a:r>
          </a:p>
          <a:p>
            <a:r>
              <a:rPr lang="en-US" dirty="0" smtClean="0"/>
              <a:t>transpose is ‘</a:t>
            </a:r>
          </a:p>
          <a:p>
            <a:r>
              <a:rPr lang="en-US" dirty="0" smtClean="0"/>
              <a:t>transpose of a complex is .’</a:t>
            </a:r>
          </a:p>
          <a:p>
            <a:r>
              <a:rPr lang="en-US" dirty="0" smtClean="0"/>
              <a:t>regular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29000" y="3352800"/>
            <a:ext cx="112902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transpose</a:t>
            </a:r>
          </a:p>
          <a:p>
            <a:r>
              <a:rPr lang="en-US" dirty="0" smtClean="0"/>
              <a:t>operators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990600"/>
          </a:xfrm>
        </p:spPr>
        <p:txBody>
          <a:bodyPr>
            <a:noAutofit/>
          </a:bodyPr>
          <a:lstStyle/>
          <a:p>
            <a:r>
              <a:rPr lang="en-US" sz="2400" dirty="0" smtClean="0"/>
              <a:t>Interesting comment from DSP Guru</a:t>
            </a:r>
            <a:br>
              <a:rPr lang="en-US" sz="2400" dirty="0" smtClean="0"/>
            </a:br>
            <a:r>
              <a:rPr lang="en-US" sz="2400" dirty="0" smtClean="0"/>
              <a:t> don’t know where to put it right now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579119" y="1154668"/>
            <a:ext cx="5212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get the dc gain of a filter, sum the coefficients 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7422" t="11111" r="76290" b="54814"/>
          <a:stretch>
            <a:fillRect/>
          </a:stretch>
        </p:blipFill>
        <p:spPr bwMode="auto">
          <a:xfrm>
            <a:off x="609600" y="4114800"/>
            <a:ext cx="5295900" cy="2336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7031" t="61605" r="76433" b="11111"/>
          <a:stretch>
            <a:fillRect/>
          </a:stretch>
        </p:blipFill>
        <p:spPr bwMode="auto">
          <a:xfrm>
            <a:off x="609600" y="1981200"/>
            <a:ext cx="5376333" cy="1871133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1676400" y="3048000"/>
            <a:ext cx="2438400" cy="2133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57600" y="3276600"/>
            <a:ext cx="124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Below here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705600" y="3429000"/>
            <a:ext cx="847220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dc gain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storage overview IV</a:t>
            </a:r>
            <a:br>
              <a:rPr lang="en-US" dirty="0" smtClean="0"/>
            </a:br>
            <a:r>
              <a:rPr lang="en-US" dirty="0" smtClean="0"/>
              <a:t>Matlab is column major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5791200"/>
            <a:ext cx="148758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data storage</a:t>
            </a:r>
          </a:p>
          <a:p>
            <a:r>
              <a:rPr lang="en-US" dirty="0" smtClean="0"/>
              <a:t>column major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" y="1457325"/>
            <a:ext cx="8639175" cy="39433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Two plots overlaid on one</a:t>
            </a:r>
            <a:endParaRPr lang="en-US" sz="2400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43000"/>
            <a:ext cx="7543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19800" y="6019800"/>
            <a:ext cx="9155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Two fns, one figure separately</a:t>
            </a:r>
            <a:br>
              <a:rPr lang="en-US" sz="2400" dirty="0" smtClean="0"/>
            </a:br>
            <a:r>
              <a:rPr lang="en-US" sz="2400" dirty="0" smtClean="0">
                <a:hlinkClick r:id="rId2"/>
              </a:rPr>
              <a:t>link to Matlab Help Page for this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 l="60104" t="32593" r="20209" b="26666"/>
          <a:stretch>
            <a:fillRect/>
          </a:stretch>
        </p:blipFill>
        <p:spPr bwMode="auto">
          <a:xfrm>
            <a:off x="962198" y="1447800"/>
            <a:ext cx="7724602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628823" y="3076575"/>
            <a:ext cx="2571750" cy="12287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8200" y="685800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endParaRPr lang="en-US" dirty="0" smtClean="0"/>
          </a:p>
          <a:p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5769114"/>
            <a:ext cx="1766830" cy="1015663"/>
          </a:xfrm>
          <a:prstGeom prst="rect">
            <a:avLst/>
          </a:prstGeom>
          <a:solidFill>
            <a:schemeClr val="bg1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The first </a:t>
            </a:r>
          </a:p>
          <a:p>
            <a:r>
              <a:rPr lang="en-US" sz="1000" dirty="0" smtClean="0"/>
              <a:t>two arguments </a:t>
            </a:r>
          </a:p>
          <a:p>
            <a:r>
              <a:rPr lang="en-US" sz="1000" dirty="0" smtClean="0"/>
              <a:t>to subplot()</a:t>
            </a:r>
          </a:p>
          <a:p>
            <a:r>
              <a:rPr lang="en-US" sz="1000" dirty="0" smtClean="0"/>
              <a:t>are the grid size.</a:t>
            </a:r>
          </a:p>
          <a:p>
            <a:r>
              <a:rPr lang="en-US" sz="1000" dirty="0" smtClean="0"/>
              <a:t>The third arg is which</a:t>
            </a:r>
          </a:p>
          <a:p>
            <a:r>
              <a:rPr lang="en-US" sz="1000" dirty="0" smtClean="0"/>
              <a:t>one to use for the current plot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295400" y="990600"/>
            <a:ext cx="762000" cy="2286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057400" y="3810000"/>
            <a:ext cx="0" cy="2514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81200" y="6096000"/>
            <a:ext cx="558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endParaRPr lang="en-US" dirty="0" smtClean="0"/>
          </a:p>
          <a:p>
            <a:r>
              <a:rPr lang="en-US" dirty="0" smtClean="0"/>
              <a:t>plot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19800" y="6019800"/>
            <a:ext cx="9155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Two fns, one figure separately</a:t>
            </a:r>
            <a:br>
              <a:rPr lang="en-US" sz="2400" dirty="0" smtClean="0"/>
            </a:br>
            <a:r>
              <a:rPr lang="en-US" sz="2400" dirty="0" smtClean="0"/>
              <a:t>Maybe a better example, this time it’s two histograms</a:t>
            </a:r>
            <a:br>
              <a:rPr lang="en-US" sz="2400" dirty="0" smtClean="0"/>
            </a:br>
            <a:r>
              <a:rPr lang="en-US" sz="2400" dirty="0" smtClean="0">
                <a:hlinkClick r:id="rId2"/>
              </a:rPr>
              <a:t>link to Matlab Help Page for this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64583" t="51852" r="17438" b="34074"/>
          <a:stretch>
            <a:fillRect/>
          </a:stretch>
        </p:blipFill>
        <p:spPr bwMode="auto">
          <a:xfrm>
            <a:off x="186490" y="1676400"/>
            <a:ext cx="865271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 l="67708" t="5556" r="17813" b="49630"/>
          <a:stretch>
            <a:fillRect/>
          </a:stretch>
        </p:blipFill>
        <p:spPr bwMode="auto">
          <a:xfrm>
            <a:off x="1219200" y="3809999"/>
            <a:ext cx="3352800" cy="291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00800" y="4648200"/>
            <a:ext cx="915572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subplot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Change Axis Limits Manually</a:t>
            </a: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1" y="1219200"/>
            <a:ext cx="3733800" cy="3324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99950" y="3200400"/>
            <a:ext cx="4091077" cy="3341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 cstate="print"/>
          <a:srcRect l="5833" t="25741" r="78096" b="55555"/>
          <a:stretch>
            <a:fillRect/>
          </a:stretch>
        </p:blipFill>
        <p:spPr bwMode="auto">
          <a:xfrm>
            <a:off x="4298891" y="1256876"/>
            <a:ext cx="4540670" cy="148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752600" y="5334000"/>
            <a:ext cx="1097865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axis limits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dftmtx(&lt;integer&gt;) command 8/28/2018</a:t>
            </a:r>
            <a:br>
              <a:rPr lang="en-US" sz="2400" dirty="0" smtClean="0"/>
            </a:br>
            <a:r>
              <a:rPr lang="en-US" sz="2400" dirty="0" smtClean="0"/>
              <a:t>generates a DTF matrix</a:t>
            </a:r>
            <a:br>
              <a:rPr lang="en-US" sz="2400" dirty="0" smtClean="0"/>
            </a:br>
            <a:r>
              <a:rPr lang="en-US" sz="2400" dirty="0" smtClean="0"/>
              <a:t>Recall X=</a:t>
            </a:r>
            <a:r>
              <a:rPr lang="en-US" sz="2400" dirty="0" err="1" smtClean="0"/>
              <a:t>Fx</a:t>
            </a:r>
            <a:r>
              <a:rPr lang="en-US" sz="2400" dirty="0" smtClean="0"/>
              <a:t> where F is the DTF matrix, and it’s orthogonal</a:t>
            </a:r>
            <a:endParaRPr lang="en-US" sz="24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821304"/>
            <a:ext cx="2295525" cy="343649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1828800"/>
            <a:ext cx="5778500" cy="29845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38600" y="5181600"/>
            <a:ext cx="18060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dftmtx</a:t>
            </a:r>
            <a:r>
              <a:rPr lang="en-US" dirty="0" smtClean="0"/>
              <a:t> command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534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Simple write vector to file as a column of signed hex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4400" y="1600201"/>
            <a:ext cx="3962400" cy="249299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 smtClean="0"/>
              <a:t>a = [253 252 2 3 5];</a:t>
            </a:r>
          </a:p>
          <a:p>
            <a:endParaRPr lang="en-US" sz="1200" dirty="0" smtClean="0"/>
          </a:p>
          <a:p>
            <a:r>
              <a:rPr lang="en-US" sz="1200" dirty="0" err="1" smtClean="0"/>
              <a:t>a_hex</a:t>
            </a:r>
            <a:r>
              <a:rPr lang="en-US" sz="1200" dirty="0" smtClean="0"/>
              <a:t> = dec2hex(a);</a:t>
            </a:r>
          </a:p>
          <a:p>
            <a:endParaRPr lang="en-US" sz="1200" dirty="0" smtClean="0"/>
          </a:p>
          <a:p>
            <a:r>
              <a:rPr lang="en-US" sz="1200" dirty="0" smtClean="0"/>
              <a:t>[rows columns] = size(</a:t>
            </a:r>
            <a:r>
              <a:rPr lang="en-US" sz="1200" dirty="0" err="1" smtClean="0"/>
              <a:t>a_hex</a:t>
            </a:r>
            <a:r>
              <a:rPr lang="en-US" sz="1200" dirty="0" smtClean="0"/>
              <a:t>);</a:t>
            </a:r>
          </a:p>
          <a:p>
            <a:endParaRPr lang="en-US" sz="1200" dirty="0" smtClean="0"/>
          </a:p>
          <a:p>
            <a:r>
              <a:rPr lang="en-US" sz="1200" dirty="0" smtClean="0"/>
              <a:t>fid = fopen('</a:t>
            </a:r>
            <a:r>
              <a:rPr lang="en-US" sz="1200" dirty="0" err="1" smtClean="0"/>
              <a:t>dat.txt','w</a:t>
            </a:r>
            <a:r>
              <a:rPr lang="en-US" sz="1200" dirty="0" smtClean="0"/>
              <a:t>');</a:t>
            </a:r>
          </a:p>
          <a:p>
            <a:endParaRPr lang="en-US" sz="1200" dirty="0" smtClean="0"/>
          </a:p>
          <a:p>
            <a:r>
              <a:rPr lang="en-US" sz="1200" dirty="0" smtClean="0"/>
              <a:t>for </a:t>
            </a:r>
            <a:r>
              <a:rPr lang="en-US" sz="1200" dirty="0" err="1" smtClean="0"/>
              <a:t>i</a:t>
            </a:r>
            <a:r>
              <a:rPr lang="en-US" sz="1200" dirty="0" smtClean="0"/>
              <a:t>=1:rows</a:t>
            </a:r>
          </a:p>
          <a:p>
            <a:r>
              <a:rPr lang="en-US" sz="1200" dirty="0" smtClean="0"/>
              <a:t>    fprintf(</a:t>
            </a:r>
            <a:r>
              <a:rPr lang="en-US" sz="1200" dirty="0" err="1" smtClean="0"/>
              <a:t>fid,'%s</a:t>
            </a:r>
            <a:r>
              <a:rPr lang="en-US" sz="1200" dirty="0" smtClean="0"/>
              <a:t>\r\n',</a:t>
            </a:r>
            <a:r>
              <a:rPr lang="en-US" sz="1200" dirty="0" err="1" smtClean="0"/>
              <a:t>a_hex</a:t>
            </a:r>
            <a:r>
              <a:rPr lang="en-US" sz="1200" dirty="0" smtClean="0"/>
              <a:t>(</a:t>
            </a:r>
            <a:r>
              <a:rPr lang="en-US" sz="1200" dirty="0" err="1" smtClean="0"/>
              <a:t>i</a:t>
            </a:r>
            <a:r>
              <a:rPr lang="en-US" sz="1200" dirty="0" smtClean="0"/>
              <a:t>,:) );</a:t>
            </a:r>
          </a:p>
          <a:p>
            <a:r>
              <a:rPr lang="en-US" sz="1200" dirty="0" smtClean="0"/>
              <a:t>End</a:t>
            </a:r>
          </a:p>
          <a:p>
            <a:endParaRPr lang="en-US" sz="1200" dirty="0"/>
          </a:p>
          <a:p>
            <a:r>
              <a:rPr lang="en-US" sz="1200" dirty="0" err="1"/>
              <a:t>f</a:t>
            </a:r>
            <a:r>
              <a:rPr lang="en-US" sz="1200" dirty="0" err="1" smtClean="0"/>
              <a:t>close</a:t>
            </a:r>
            <a:r>
              <a:rPr lang="en-US" sz="1200" dirty="0" smtClean="0"/>
              <a:t>(fid)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4602" t="31111" r="77969" b="55463"/>
          <a:stretch>
            <a:fillRect/>
          </a:stretch>
        </p:blipFill>
        <p:spPr bwMode="auto">
          <a:xfrm>
            <a:off x="866775" y="4419600"/>
            <a:ext cx="2717346" cy="1381125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200" y="2133600"/>
            <a:ext cx="739305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file 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24200" y="3200400"/>
            <a:ext cx="782587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slash 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24200" y="3702398"/>
            <a:ext cx="7278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/>
              <a:t>fclose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221357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752600"/>
            <a:ext cx="563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 </a:t>
            </a:r>
            <a:r>
              <a:rPr lang="en-US" sz="900" dirty="0" err="1"/>
              <a:t>fr_data_out</a:t>
            </a:r>
            <a:r>
              <a:rPr lang="en-US" sz="900" dirty="0"/>
              <a:t> = </a:t>
            </a:r>
            <a:r>
              <a:rPr lang="en-US" sz="900" dirty="0" err="1"/>
              <a:t>fft</a:t>
            </a:r>
            <a:r>
              <a:rPr lang="en-US" sz="900" dirty="0"/>
              <a:t>(</a:t>
            </a:r>
            <a:r>
              <a:rPr lang="en-US" sz="900" dirty="0" err="1"/>
              <a:t>data_out</a:t>
            </a:r>
            <a:r>
              <a:rPr lang="en-US" sz="900" dirty="0"/>
              <a:t>.*window(</a:t>
            </a:r>
            <a:r>
              <a:rPr lang="en-US" sz="900" dirty="0" err="1"/>
              <a:t>window_name,data_samples</a:t>
            </a:r>
            <a:r>
              <a:rPr lang="en-US" sz="900" dirty="0"/>
              <a:t>)',</a:t>
            </a:r>
            <a:r>
              <a:rPr lang="en-US" sz="900" dirty="0" err="1"/>
              <a:t>fft_size</a:t>
            </a:r>
            <a:r>
              <a:rPr lang="en-US" sz="900" dirty="0"/>
              <a:t>);</a:t>
            </a:r>
          </a:p>
          <a:p>
            <a:r>
              <a:rPr lang="en-US" sz="900" dirty="0"/>
              <a:t>  figure;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fr_filter</a:t>
            </a:r>
            <a:r>
              <a:rPr lang="en-US" sz="900" dirty="0"/>
              <a:t>(1:fft_size/2))./max(abs(</a:t>
            </a:r>
            <a:r>
              <a:rPr lang="en-US" sz="900" dirty="0" err="1"/>
              <a:t>fr_filter</a:t>
            </a:r>
            <a:r>
              <a:rPr lang="en-US" sz="900" dirty="0"/>
              <a:t>))));</a:t>
            </a:r>
          </a:p>
          <a:p>
            <a:r>
              <a:rPr lang="en-US" sz="900" dirty="0"/>
              <a:t>  hold on;</a:t>
            </a:r>
          </a:p>
          <a:p>
            <a:r>
              <a:rPr lang="en-US" sz="900" dirty="0"/>
              <a:t>  grid on;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fr_data_in</a:t>
            </a:r>
            <a:r>
              <a:rPr lang="en-US" sz="900" dirty="0"/>
              <a:t>(1:fft_size/2))./max(abs(</a:t>
            </a:r>
            <a:r>
              <a:rPr lang="en-US" sz="900" dirty="0" err="1"/>
              <a:t>fr_data_in</a:t>
            </a:r>
            <a:r>
              <a:rPr lang="en-US" sz="900" dirty="0"/>
              <a:t>))),'r');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fr_data_out</a:t>
            </a:r>
            <a:r>
              <a:rPr lang="en-US" sz="900" dirty="0"/>
              <a:t>(1:fft_size/2))./max(abs(</a:t>
            </a:r>
            <a:r>
              <a:rPr lang="en-US" sz="900" dirty="0" err="1"/>
              <a:t>fr_data_out</a:t>
            </a:r>
            <a:r>
              <a:rPr lang="en-US" sz="900" dirty="0"/>
              <a:t>))),'g');</a:t>
            </a:r>
          </a:p>
          <a:p>
            <a:r>
              <a:rPr lang="en-US" sz="900" dirty="0"/>
              <a:t>  legend('</a:t>
            </a:r>
            <a:r>
              <a:rPr lang="en-US" sz="900" dirty="0" err="1"/>
              <a:t>Filter','Data</a:t>
            </a:r>
            <a:r>
              <a:rPr lang="en-US" sz="900" dirty="0"/>
              <a:t> </a:t>
            </a:r>
            <a:r>
              <a:rPr lang="en-US" sz="900" dirty="0" err="1"/>
              <a:t>in','Data</a:t>
            </a:r>
            <a:r>
              <a:rPr lang="en-US" sz="900" dirty="0"/>
              <a:t> out');</a:t>
            </a:r>
          </a:p>
          <a:p>
            <a:r>
              <a:rPr lang="en-US" sz="900" dirty="0"/>
              <a:t>  title('Default filter configuration');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disp</a:t>
            </a:r>
            <a:r>
              <a:rPr lang="en-US" sz="900" dirty="0"/>
              <a:t>('Press any key to continue...'); pause;</a:t>
            </a:r>
          </a:p>
        </p:txBody>
      </p:sp>
      <p:sp>
        <p:nvSpPr>
          <p:cNvPr id="4" name="Rectangle 3"/>
          <p:cNvSpPr/>
          <p:nvPr/>
        </p:nvSpPr>
        <p:spPr>
          <a:xfrm>
            <a:off x="381000" y="3600059"/>
            <a:ext cx="55626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 fr_data_out2 = </a:t>
            </a:r>
            <a:r>
              <a:rPr lang="en-US" sz="900" dirty="0" err="1"/>
              <a:t>fft</a:t>
            </a:r>
            <a:r>
              <a:rPr lang="en-US" sz="900" dirty="0"/>
              <a:t>(data_out2.*window(</a:t>
            </a:r>
            <a:r>
              <a:rPr lang="en-US" sz="900" dirty="0" err="1"/>
              <a:t>window_name,data_samples</a:t>
            </a:r>
            <a:r>
              <a:rPr lang="en-US" sz="900" dirty="0"/>
              <a:t>)',</a:t>
            </a:r>
            <a:r>
              <a:rPr lang="en-US" sz="900" dirty="0" err="1"/>
              <a:t>fft_size</a:t>
            </a:r>
            <a:r>
              <a:rPr lang="en-US" sz="900" dirty="0"/>
              <a:t>);</a:t>
            </a:r>
          </a:p>
          <a:p>
            <a:r>
              <a:rPr lang="en-US" sz="900" dirty="0"/>
              <a:t>  figure;</a:t>
            </a:r>
          </a:p>
          <a:p>
            <a:r>
              <a:rPr lang="en-US" sz="900" dirty="0"/>
              <a:t>  subplot(2,1,1);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fr_filter</a:t>
            </a:r>
            <a:r>
              <a:rPr lang="en-US" sz="900" dirty="0"/>
              <a:t>(1:fft_size/2))./max(abs(</a:t>
            </a:r>
            <a:r>
              <a:rPr lang="en-US" sz="900" dirty="0" err="1"/>
              <a:t>fr_filter</a:t>
            </a:r>
            <a:r>
              <a:rPr lang="en-US" sz="900" dirty="0"/>
              <a:t>))));</a:t>
            </a:r>
          </a:p>
          <a:p>
            <a:r>
              <a:rPr lang="en-US" sz="900" dirty="0"/>
              <a:t>  hold on;</a:t>
            </a:r>
          </a:p>
          <a:p>
            <a:r>
              <a:rPr lang="en-US" sz="900" dirty="0"/>
              <a:t>  grid on;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fr_data_in</a:t>
            </a:r>
            <a:r>
              <a:rPr lang="en-US" sz="900" dirty="0"/>
              <a:t>(1:fft_size/2))./max(abs(</a:t>
            </a:r>
            <a:r>
              <a:rPr lang="en-US" sz="900" dirty="0" err="1"/>
              <a:t>fr_data_in</a:t>
            </a:r>
            <a:r>
              <a:rPr lang="en-US" sz="900" dirty="0"/>
              <a:t>))),'r');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fr_data_out</a:t>
            </a:r>
            <a:r>
              <a:rPr lang="en-US" sz="900" dirty="0"/>
              <a:t>(1:fft_size/2))./max(abs(</a:t>
            </a:r>
            <a:r>
              <a:rPr lang="en-US" sz="900" dirty="0" err="1"/>
              <a:t>fr_data_out</a:t>
            </a:r>
            <a:r>
              <a:rPr lang="en-US" sz="900" dirty="0"/>
              <a:t>))),'g');</a:t>
            </a:r>
          </a:p>
          <a:p>
            <a:r>
              <a:rPr lang="en-US" sz="900" dirty="0"/>
              <a:t>  legend('</a:t>
            </a:r>
            <a:r>
              <a:rPr lang="en-US" sz="900" dirty="0" err="1"/>
              <a:t>Filter','Data</a:t>
            </a:r>
            <a:r>
              <a:rPr lang="en-US" sz="900" dirty="0"/>
              <a:t> </a:t>
            </a:r>
            <a:r>
              <a:rPr lang="en-US" sz="900" dirty="0" err="1"/>
              <a:t>in','Data</a:t>
            </a:r>
            <a:r>
              <a:rPr lang="en-US" sz="900" dirty="0"/>
              <a:t> out');</a:t>
            </a:r>
          </a:p>
          <a:p>
            <a:r>
              <a:rPr lang="en-US" sz="900" dirty="0"/>
              <a:t>  title('Default filter');</a:t>
            </a:r>
          </a:p>
          <a:p>
            <a:r>
              <a:rPr lang="en-US" sz="900" dirty="0"/>
              <a:t>  subplot(2,1,2);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fr_filter_rld</a:t>
            </a:r>
            <a:r>
              <a:rPr lang="en-US" sz="900" dirty="0"/>
              <a:t>(1:fft_size/2))./max(abs(</a:t>
            </a:r>
            <a:r>
              <a:rPr lang="en-US" sz="900" dirty="0" err="1"/>
              <a:t>fr_filter_rld</a:t>
            </a:r>
            <a:r>
              <a:rPr lang="en-US" sz="900" dirty="0"/>
              <a:t>))));</a:t>
            </a:r>
          </a:p>
          <a:p>
            <a:r>
              <a:rPr lang="en-US" sz="900" dirty="0"/>
              <a:t>  hold on;</a:t>
            </a:r>
          </a:p>
          <a:p>
            <a:r>
              <a:rPr lang="en-US" sz="900" dirty="0"/>
              <a:t>  grid on;</a:t>
            </a:r>
          </a:p>
          <a:p>
            <a:r>
              <a:rPr lang="en-US" sz="900" dirty="0"/>
              <a:t>  plot(20*log10(abs(</a:t>
            </a:r>
            <a:r>
              <a:rPr lang="en-US" sz="900" dirty="0" err="1"/>
              <a:t>fr_data_in</a:t>
            </a:r>
            <a:r>
              <a:rPr lang="en-US" sz="900" dirty="0"/>
              <a:t>(1:fft_size/2))./max(abs(</a:t>
            </a:r>
            <a:r>
              <a:rPr lang="en-US" sz="900" dirty="0" err="1"/>
              <a:t>fr_data_in</a:t>
            </a:r>
            <a:r>
              <a:rPr lang="en-US" sz="900" dirty="0"/>
              <a:t>))),'r');</a:t>
            </a:r>
          </a:p>
          <a:p>
            <a:r>
              <a:rPr lang="en-US" sz="900" dirty="0"/>
              <a:t>  plot(20*log10(abs(fr_data_out2(1:fft_size/2))./max(abs(fr_data_out2))),'g');</a:t>
            </a:r>
          </a:p>
          <a:p>
            <a:r>
              <a:rPr lang="en-US" sz="900" dirty="0"/>
              <a:t>  legend('</a:t>
            </a:r>
            <a:r>
              <a:rPr lang="en-US" sz="900" dirty="0" err="1"/>
              <a:t>Filter','Data</a:t>
            </a:r>
            <a:r>
              <a:rPr lang="en-US" sz="900" dirty="0"/>
              <a:t> </a:t>
            </a:r>
            <a:r>
              <a:rPr lang="en-US" sz="900" dirty="0" err="1"/>
              <a:t>in','Data</a:t>
            </a:r>
            <a:r>
              <a:rPr lang="en-US" sz="900" dirty="0"/>
              <a:t> out');</a:t>
            </a:r>
          </a:p>
          <a:p>
            <a:r>
              <a:rPr lang="en-US" sz="900" dirty="0"/>
              <a:t>  title('Reloaded filter');</a:t>
            </a:r>
          </a:p>
          <a:p>
            <a:r>
              <a:rPr lang="en-US" sz="900" dirty="0"/>
              <a:t>  </a:t>
            </a:r>
            <a:r>
              <a:rPr lang="en-US" sz="900" dirty="0" err="1"/>
              <a:t>disp</a:t>
            </a:r>
            <a:r>
              <a:rPr lang="en-US" sz="900" dirty="0"/>
              <a:t>('Press any key to continue...'); pause;</a:t>
            </a:r>
          </a:p>
        </p:txBody>
      </p:sp>
    </p:spTree>
    <p:extLst>
      <p:ext uri="{BB962C8B-B14F-4D97-AF65-F5344CB8AC3E}">
        <p14:creationId xmlns:p14="http://schemas.microsoft.com/office/powerpoint/2010/main" xmlns="" val="4289120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Write Out signed hex more complex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5958231" y="2514600"/>
            <a:ext cx="3109569" cy="120032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For 8 bit signed (+127 to – 128)</a:t>
            </a:r>
          </a:p>
          <a:p>
            <a:endParaRPr lang="en-US" dirty="0" smtClean="0"/>
          </a:p>
          <a:p>
            <a:r>
              <a:rPr lang="en-US" dirty="0" smtClean="0"/>
              <a:t>if(number &lt; 0) </a:t>
            </a:r>
          </a:p>
          <a:p>
            <a:r>
              <a:rPr lang="en-US" dirty="0" smtClean="0"/>
              <a:t>Add 2^8 = 256 to the number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19800" y="4191000"/>
            <a:ext cx="969881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file </a:t>
            </a:r>
            <a:r>
              <a:rPr lang="en-US" dirty="0" err="1" smtClean="0"/>
              <a:t>io</a:t>
            </a:r>
            <a:endParaRPr lang="en-US" dirty="0" smtClean="0"/>
          </a:p>
          <a:p>
            <a:r>
              <a:rPr lang="en-US" dirty="0" smtClean="0"/>
              <a:t>dec2hex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7500" t="30494" r="70000" b="26124"/>
          <a:stretch>
            <a:fillRect/>
          </a:stretch>
        </p:blipFill>
        <p:spPr bwMode="auto">
          <a:xfrm>
            <a:off x="304800" y="1295400"/>
            <a:ext cx="5464585" cy="533400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34431" y="5429071"/>
            <a:ext cx="2643159" cy="1200329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For loop writes one line</a:t>
            </a:r>
          </a:p>
          <a:p>
            <a:r>
              <a:rPr lang="en-US" dirty="0" smtClean="0"/>
              <a:t>row at a time to a text file</a:t>
            </a:r>
          </a:p>
          <a:p>
            <a:r>
              <a:rPr lang="en-US" dirty="0" smtClean="0"/>
              <a:t>as one line at a time.  The </a:t>
            </a:r>
          </a:p>
          <a:p>
            <a:r>
              <a:rPr lang="en-US" dirty="0" smtClean="0"/>
              <a:t>Loop variable is the row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827" t="39310" r="25660" b="11238"/>
          <a:stretch/>
        </p:blipFill>
        <p:spPr bwMode="auto">
          <a:xfrm>
            <a:off x="2813469" y="1828800"/>
            <a:ext cx="3444790" cy="434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dec2hex returns a ‘character array’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2589631" y="2308860"/>
            <a:ext cx="685800" cy="58674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3275431" y="2614137"/>
            <a:ext cx="2438400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87728" y="2255997"/>
            <a:ext cx="2170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4x2 character array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53144" y="3892550"/>
            <a:ext cx="777876" cy="117475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275431" y="1866900"/>
            <a:ext cx="295275" cy="16668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43000" y="1752600"/>
            <a:ext cx="1154483" cy="36933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255 &lt;-&gt; FF</a:t>
            </a:r>
            <a:endParaRPr lang="en-US" dirty="0"/>
          </a:p>
        </p:txBody>
      </p:sp>
      <p:cxnSp>
        <p:nvCxnSpPr>
          <p:cNvPr id="15" name="Straight Arrow Connector 14"/>
          <p:cNvCxnSpPr>
            <a:endCxn id="14" idx="3"/>
          </p:cNvCxnSpPr>
          <p:nvPr/>
        </p:nvCxnSpPr>
        <p:spPr>
          <a:xfrm flipH="1">
            <a:off x="2297483" y="1859756"/>
            <a:ext cx="1125587" cy="7751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1"/>
          </p:cNvCxnSpPr>
          <p:nvPr/>
        </p:nvCxnSpPr>
        <p:spPr>
          <a:xfrm flipH="1" flipV="1">
            <a:off x="2051471" y="2121934"/>
            <a:ext cx="815590" cy="1787820"/>
          </a:xfrm>
          <a:prstGeom prst="straightConnector1">
            <a:avLst/>
          </a:prstGeom>
          <a:ln w="1905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34200" y="2133600"/>
            <a:ext cx="1598258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file </a:t>
            </a:r>
            <a:r>
              <a:rPr lang="en-US" dirty="0" err="1" smtClean="0"/>
              <a:t>io</a:t>
            </a:r>
            <a:endParaRPr lang="en-US" dirty="0" smtClean="0"/>
          </a:p>
          <a:p>
            <a:r>
              <a:rPr lang="en-US" dirty="0" smtClean="0"/>
              <a:t>character array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9600" y="1219200"/>
            <a:ext cx="4228850" cy="3693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The 2</a:t>
            </a:r>
            <a:r>
              <a:rPr lang="en-US" baseline="30000" dirty="0" smtClean="0"/>
              <a:t>nd</a:t>
            </a:r>
            <a:r>
              <a:rPr lang="en-US" dirty="0" smtClean="0"/>
              <a:t> </a:t>
            </a:r>
            <a:r>
              <a:rPr lang="en-US" dirty="0" err="1" smtClean="0"/>
              <a:t>arg</a:t>
            </a:r>
            <a:r>
              <a:rPr lang="en-US" dirty="0" smtClean="0"/>
              <a:t> is the number of hex characters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781425" y="2014538"/>
            <a:ext cx="214313" cy="138112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962401" y="1447800"/>
            <a:ext cx="457199" cy="610910"/>
          </a:xfrm>
          <a:prstGeom prst="straightConnector1">
            <a:avLst/>
          </a:prstGeom>
          <a:ln w="1905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269853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Writing Binary file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77" t="20444" r="30327"/>
          <a:stretch/>
        </p:blipFill>
        <p:spPr bwMode="auto">
          <a:xfrm>
            <a:off x="30479" y="5606404"/>
            <a:ext cx="3779521" cy="1022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6200" y="3503474"/>
            <a:ext cx="3810000" cy="1200329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a = [ 0 1 2 3; 4 5 6 7];</a:t>
            </a:r>
          </a:p>
          <a:p>
            <a:r>
              <a:rPr lang="en-US" dirty="0" smtClean="0"/>
              <a:t>fileid = fopen('myfile.bin','w');</a:t>
            </a:r>
          </a:p>
          <a:p>
            <a:r>
              <a:rPr lang="en-US" dirty="0" smtClean="0"/>
              <a:t>fwrite(fileid,a,'uint32','ieee-le');</a:t>
            </a:r>
          </a:p>
          <a:p>
            <a:r>
              <a:rPr lang="en-US" dirty="0" smtClean="0"/>
              <a:t>fclose(fileid);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084" t="26000" r="60000" b="50000"/>
          <a:stretch/>
        </p:blipFill>
        <p:spPr bwMode="auto">
          <a:xfrm>
            <a:off x="76200" y="1281545"/>
            <a:ext cx="3048001" cy="199505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590800" y="866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https://www.mathworks.com/help/matlab/ref/fwrite.html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794760" y="1249149"/>
            <a:ext cx="5257800" cy="1265451"/>
            <a:chOff x="3886200" y="1281545"/>
            <a:chExt cx="5257800" cy="1265451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8334" t="32666" r="63337" b="61671"/>
            <a:stretch/>
          </p:blipFill>
          <p:spPr bwMode="auto">
            <a:xfrm>
              <a:off x="3886200" y="1281545"/>
              <a:ext cx="1650147" cy="318655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" name="Picture 4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8334" t="43818" r="25661" b="38667"/>
            <a:stretch/>
          </p:blipFill>
          <p:spPr bwMode="auto">
            <a:xfrm>
              <a:off x="3910067" y="1524000"/>
              <a:ext cx="5233933" cy="1022996"/>
            </a:xfrm>
            <a:prstGeom prst="rect">
              <a:avLst/>
            </a:prstGeom>
            <a:noFill/>
            <a:ln w="9525">
              <a:solidFill>
                <a:srgbClr val="00B05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175" t="24444" r="23333" b="2666"/>
          <a:stretch/>
        </p:blipFill>
        <p:spPr bwMode="auto">
          <a:xfrm>
            <a:off x="3923944" y="2623195"/>
            <a:ext cx="5143856" cy="400620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0" y="4724400"/>
            <a:ext cx="3886200" cy="40011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Not a string.</a:t>
            </a:r>
          </a:p>
          <a:p>
            <a:r>
              <a:rPr lang="en-US" sz="1000" b="1" u="sng" dirty="0" smtClean="0"/>
              <a:t>Easy to make a mistake </a:t>
            </a:r>
            <a:r>
              <a:rPr lang="en-US" sz="1000" dirty="0" smtClean="0"/>
              <a:t>re what is a string &amp; not.  \w the fileio stuff. </a:t>
            </a:r>
            <a:r>
              <a:rPr lang="en-US" sz="1000" dirty="0" smtClean="0">
                <a:sym typeface="Wingdings" pitchFamily="2" charset="2"/>
              </a:rPr>
              <a:t></a:t>
            </a:r>
            <a:endParaRPr lang="en-US" sz="10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90600" y="4572000"/>
            <a:ext cx="0" cy="2286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09800" y="3581400"/>
            <a:ext cx="457200" cy="2462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2x4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55" y="5316379"/>
            <a:ext cx="3657600" cy="2462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Matlab read matrix a and processed (wrote bin file) column major.</a:t>
            </a:r>
            <a:endParaRPr lang="en-US" sz="1000" dirty="0"/>
          </a:p>
        </p:txBody>
      </p:sp>
      <p:sp>
        <p:nvSpPr>
          <p:cNvPr id="15" name="Oval 14"/>
          <p:cNvSpPr/>
          <p:nvPr/>
        </p:nvSpPr>
        <p:spPr>
          <a:xfrm>
            <a:off x="742950" y="5753100"/>
            <a:ext cx="781050" cy="23495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524000" y="5753100"/>
            <a:ext cx="774700" cy="1905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81000" y="6078379"/>
            <a:ext cx="685800" cy="2462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first read</a:t>
            </a:r>
            <a:endParaRPr lang="en-US" sz="1000" dirty="0"/>
          </a:p>
        </p:txBody>
      </p:sp>
      <p:sp>
        <p:nvSpPr>
          <p:cNvPr id="19" name="TextBox 18"/>
          <p:cNvSpPr txBox="1"/>
          <p:nvPr/>
        </p:nvSpPr>
        <p:spPr>
          <a:xfrm>
            <a:off x="1524000" y="6096000"/>
            <a:ext cx="838200" cy="24622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second read</a:t>
            </a:r>
            <a:endParaRPr lang="en-US" sz="1000" dirty="0"/>
          </a:p>
        </p:txBody>
      </p:sp>
      <p:cxnSp>
        <p:nvCxnSpPr>
          <p:cNvPr id="21" name="Straight Arrow Connector 20"/>
          <p:cNvCxnSpPr>
            <a:stCxn id="19" idx="0"/>
          </p:cNvCxnSpPr>
          <p:nvPr/>
        </p:nvCxnSpPr>
        <p:spPr>
          <a:xfrm flipH="1" flipV="1">
            <a:off x="1885952" y="5943600"/>
            <a:ext cx="57148" cy="1524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69925" y="5902325"/>
            <a:ext cx="114300" cy="210979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50606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Constructing a Simple Matrix</a:t>
            </a:r>
            <a:r>
              <a:rPr lang="en-US" sz="1000" dirty="0" smtClean="0"/>
              <a:t/>
            </a:r>
            <a:br>
              <a:rPr lang="en-US" sz="1000" dirty="0" smtClean="0"/>
            </a:br>
            <a:r>
              <a:rPr lang="en-US" sz="1000" dirty="0" smtClean="0"/>
              <a:t>https://www.mathworks.com/help/matlab/math/creating-and-concatenating-matrices.html#responsive_offcanvas</a:t>
            </a:r>
            <a:endParaRPr lang="en-US" sz="1000" dirty="0"/>
          </a:p>
        </p:txBody>
      </p:sp>
      <p:sp>
        <p:nvSpPr>
          <p:cNvPr id="5" name="TextBox 4"/>
          <p:cNvSpPr txBox="1"/>
          <p:nvPr/>
        </p:nvSpPr>
        <p:spPr>
          <a:xfrm>
            <a:off x="5105400" y="5791200"/>
            <a:ext cx="20167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matrix construction</a:t>
            </a:r>
          </a:p>
        </p:txBody>
      </p:sp>
      <p:pic>
        <p:nvPicPr>
          <p:cNvPr id="3074" name="Picture 2" descr="C:\Users\ptgd73\Desktop\auto\Presentation2\Slide2.JPG"/>
          <p:cNvPicPr>
            <a:picLocks noChangeAspect="1" noChangeArrowheads="1"/>
          </p:cNvPicPr>
          <p:nvPr/>
        </p:nvPicPr>
        <p:blipFill>
          <a:blip r:embed="rId2" cstate="print"/>
          <a:srcRect t="22222" r="3333" b="18889"/>
          <a:stretch>
            <a:fillRect/>
          </a:stretch>
        </p:blipFill>
        <p:spPr bwMode="auto">
          <a:xfrm>
            <a:off x="152400" y="1447800"/>
            <a:ext cx="8839200" cy="4038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: gives a single column vector from any size matrix</a:t>
            </a:r>
            <a:endParaRPr lang="en-US" sz="2400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64929" t="59630" r="30119" b="9422"/>
          <a:stretch>
            <a:fillRect/>
          </a:stretch>
        </p:blipFill>
        <p:spPr bwMode="auto">
          <a:xfrm>
            <a:off x="2143432" y="1219200"/>
            <a:ext cx="2635045" cy="463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200" y="2133600"/>
            <a:ext cx="157145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colon operator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Iterate a matrix</a:t>
            </a:r>
            <a:br>
              <a:rPr lang="en-US" sz="2400" dirty="0" smtClean="0"/>
            </a:br>
            <a:r>
              <a:rPr lang="en-US" sz="2400" dirty="0" smtClean="0">
                <a:hlinkClick r:id="rId2"/>
              </a:rPr>
              <a:t>how-do-</a:t>
            </a:r>
            <a:r>
              <a:rPr lang="en-US" sz="2400" dirty="0" err="1" smtClean="0">
                <a:hlinkClick r:id="rId2"/>
              </a:rPr>
              <a:t>i</a:t>
            </a:r>
            <a:r>
              <a:rPr lang="en-US" sz="2400" dirty="0" smtClean="0">
                <a:hlinkClick r:id="rId2"/>
              </a:rPr>
              <a:t>-iterate-through-each-element-in-an-n-dimensional-matrix-in-</a:t>
            </a:r>
            <a:r>
              <a:rPr lang="en-US" sz="2400" dirty="0" err="1" smtClean="0">
                <a:hlinkClick r:id="rId2"/>
              </a:rPr>
              <a:t>matlab</a:t>
            </a: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62084" t="15555" r="16042" b="65556"/>
          <a:stretch>
            <a:fillRect/>
          </a:stretch>
        </p:blipFill>
        <p:spPr bwMode="auto">
          <a:xfrm>
            <a:off x="533400" y="1371600"/>
            <a:ext cx="6248400" cy="151746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 l="62240" t="24270" r="17292" b="49776"/>
          <a:stretch>
            <a:fillRect/>
          </a:stretch>
        </p:blipFill>
        <p:spPr bwMode="auto">
          <a:xfrm>
            <a:off x="606458" y="3048000"/>
            <a:ext cx="3813142" cy="135983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5" cstate="print"/>
          <a:srcRect l="62292" t="43334" r="16771" b="27222"/>
          <a:stretch>
            <a:fillRect/>
          </a:stretch>
        </p:blipFill>
        <p:spPr bwMode="auto">
          <a:xfrm>
            <a:off x="533400" y="4648200"/>
            <a:ext cx="4724400" cy="186860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400800" y="3886200"/>
            <a:ext cx="1935082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pt-BR" dirty="0" smtClean="0"/>
              <a:t>B = zeros(size(A));</a:t>
            </a:r>
          </a:p>
          <a:p>
            <a:r>
              <a:rPr lang="pt-BR" dirty="0" smtClean="0"/>
              <a:t>  for i = 1:numel(A)</a:t>
            </a:r>
          </a:p>
          <a:p>
            <a:r>
              <a:rPr lang="pt-BR" dirty="0" smtClean="0"/>
              <a:t>    B(i) = A(i).^2; </a:t>
            </a:r>
          </a:p>
          <a:p>
            <a:r>
              <a:rPr lang="pt-BR" dirty="0" smtClean="0"/>
              <a:t>  end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15000" y="5282366"/>
            <a:ext cx="3529941" cy="1538883"/>
          </a:xfrm>
          <a:prstGeom prst="rect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pt-BR" b="1" dirty="0" smtClean="0"/>
              <a:t>It works without defining</a:t>
            </a:r>
          </a:p>
          <a:p>
            <a:r>
              <a:rPr lang="pt-BR" b="1" dirty="0" smtClean="0"/>
              <a:t>B ahead of time</a:t>
            </a:r>
            <a:r>
              <a:rPr lang="pt-BR" dirty="0" smtClean="0"/>
              <a:t>, but it produces</a:t>
            </a:r>
          </a:p>
          <a:p>
            <a:r>
              <a:rPr lang="pt-BR" dirty="0" smtClean="0"/>
              <a:t>A row vector, rather than a 3x3.</a:t>
            </a:r>
          </a:p>
          <a:p>
            <a:r>
              <a:rPr lang="pt-BR" sz="2000" i="1" u="sng" dirty="0" smtClean="0"/>
              <a:t>So define B ahead of time to get</a:t>
            </a:r>
          </a:p>
          <a:p>
            <a:r>
              <a:rPr lang="pt-BR" sz="2000" i="1" u="sng" dirty="0" smtClean="0"/>
              <a:t>the shape you want.</a:t>
            </a:r>
            <a:endParaRPr lang="en-US" sz="2000" i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6934200" y="2133600"/>
            <a:ext cx="163993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matrix iteration</a:t>
            </a:r>
          </a:p>
          <a:p>
            <a:r>
              <a:rPr lang="en-US" dirty="0" smtClean="0"/>
              <a:t>for loop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Get rid of -0, happens when rounding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666" t="22667" r="43751" b="72454"/>
          <a:stretch/>
        </p:blipFill>
        <p:spPr bwMode="auto">
          <a:xfrm>
            <a:off x="89588" y="1371600"/>
            <a:ext cx="8902012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0416" t="29333" r="38334" b="57334"/>
          <a:stretch/>
        </p:blipFill>
        <p:spPr bwMode="auto">
          <a:xfrm>
            <a:off x="768694" y="2971800"/>
            <a:ext cx="75438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05200" y="4876800"/>
            <a:ext cx="122091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Minus zero</a:t>
            </a:r>
          </a:p>
        </p:txBody>
      </p:sp>
    </p:spTree>
    <p:extLst>
      <p:ext uri="{BB962C8B-B14F-4D97-AF65-F5344CB8AC3E}">
        <p14:creationId xmlns:p14="http://schemas.microsoft.com/office/powerpoint/2010/main" xmlns="" val="1667265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Overlap add example I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81000" y="914400"/>
            <a:ext cx="2286000" cy="28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 l="62708" t="33087" r="24921" b="19629"/>
          <a:stretch>
            <a:fillRect/>
          </a:stretch>
        </p:blipFill>
        <p:spPr bwMode="auto">
          <a:xfrm>
            <a:off x="1600200" y="1447800"/>
            <a:ext cx="4524829" cy="486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934200" y="2133600"/>
            <a:ext cx="132696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Overlap add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Overlap add example 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381000" y="914400"/>
            <a:ext cx="2286000" cy="28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 cstate="print"/>
          <a:srcRect l="62708" t="41976" r="24921" b="12839"/>
          <a:stretch>
            <a:fillRect/>
          </a:stretch>
        </p:blipFill>
        <p:spPr bwMode="auto">
          <a:xfrm>
            <a:off x="4953000" y="1447800"/>
            <a:ext cx="3200400" cy="4648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 cstate="print"/>
          <a:srcRect l="62136" t="15937" r="26146" b="11296"/>
          <a:stretch>
            <a:fillRect/>
          </a:stretch>
        </p:blipFill>
        <p:spPr bwMode="auto">
          <a:xfrm>
            <a:off x="685800" y="1428135"/>
            <a:ext cx="2705445" cy="472501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57200" y="990600"/>
            <a:ext cx="292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Separate input into two parts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29200" y="990600"/>
            <a:ext cx="262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treated as one part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" y="6324600"/>
            <a:ext cx="866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answer [ 1 2 3 4 2] agrees with the same problem’s hand analysis, done on 11/27/2018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05200" y="3124200"/>
            <a:ext cx="132696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Overlap add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Add a path in .m code</a:t>
            </a:r>
            <a:br>
              <a:rPr lang="en-US" sz="2400" dirty="0" smtClean="0"/>
            </a:br>
            <a:r>
              <a:rPr lang="en-US" sz="2400" dirty="0" smtClean="0"/>
              <a:t>relative to an environment variable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85800" y="1828800"/>
            <a:ext cx="5943600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addpath</a:t>
            </a:r>
            <a:r>
              <a:rPr lang="en-US" dirty="0" smtClean="0"/>
              <a:t>(</a:t>
            </a:r>
            <a:r>
              <a:rPr lang="en-US" dirty="0" err="1" smtClean="0"/>
              <a:t>fullfile</a:t>
            </a:r>
            <a:r>
              <a:rPr lang="en-US" dirty="0" smtClean="0"/>
              <a:t>(</a:t>
            </a:r>
            <a:r>
              <a:rPr lang="en-US" dirty="0" err="1" smtClean="0"/>
              <a:t>getenv</a:t>
            </a:r>
            <a:r>
              <a:rPr lang="en-US" dirty="0" smtClean="0"/>
              <a:t>(‘ENV_VAR'),‘path'))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72200" y="2895600"/>
            <a:ext cx="990464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Addpath</a:t>
            </a:r>
            <a:endParaRPr lang="en-US" dirty="0" smtClean="0"/>
          </a:p>
          <a:p>
            <a:r>
              <a:rPr lang="en-US" dirty="0" err="1" smtClean="0"/>
              <a:t>Fullfile</a:t>
            </a:r>
            <a:endParaRPr lang="en-US" dirty="0" smtClean="0"/>
          </a:p>
          <a:p>
            <a:r>
              <a:rPr lang="en-US" dirty="0" err="1" smtClean="0"/>
              <a:t>getenv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 smtClean="0">
                <a:hlinkClick r:id="rId2"/>
              </a:rPr>
              <a:t/>
            </a:r>
            <a:br>
              <a:rPr lang="en-US" sz="2000" dirty="0" smtClean="0">
                <a:hlinkClick r:id="rId2"/>
              </a:rPr>
            </a:br>
            <a:r>
              <a:rPr lang="en-US" sz="2000" dirty="0" smtClean="0"/>
              <a:t>D</a:t>
            </a:r>
            <a:r>
              <a:rPr lang="en-US" sz="2000" b="1" dirty="0" smtClean="0"/>
              <a:t>esign a filter with </a:t>
            </a:r>
            <a:r>
              <a:rPr lang="en-US" sz="2000" b="1" dirty="0" err="1" smtClean="0"/>
              <a:t>firceqrip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000" dirty="0" smtClean="0"/>
              <a:t>Specify attenuations, it gives coefficients</a:t>
            </a:r>
            <a:r>
              <a:rPr lang="en-US" sz="2000" dirty="0" smtClean="0">
                <a:hlinkClick r:id="rId2"/>
              </a:rPr>
              <a:t/>
            </a:r>
            <a:br>
              <a:rPr lang="en-US" sz="2000" dirty="0" smtClean="0">
                <a:hlinkClick r:id="rId2"/>
              </a:rPr>
            </a:br>
            <a:r>
              <a:rPr lang="en-US" sz="2000" dirty="0" smtClean="0">
                <a:hlinkClick r:id="rId2"/>
              </a:rPr>
              <a:t>https://www.mathworks.com/help/dsp/ref/firceqrip.html</a:t>
            </a:r>
            <a:endParaRPr lang="en-US" sz="2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 l="8656" t="19814" r="41134" b="22655"/>
          <a:stretch>
            <a:fillRect/>
          </a:stretch>
        </p:blipFill>
        <p:spPr bwMode="auto">
          <a:xfrm>
            <a:off x="183959" y="1828800"/>
            <a:ext cx="8866836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3352800" y="5867400"/>
            <a:ext cx="132991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Filter design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Design a filter with firpm (Parks/McClellan)</a:t>
            </a:r>
            <a:br>
              <a:rPr lang="en-US" sz="2000" dirty="0" smtClean="0"/>
            </a:br>
            <a:r>
              <a:rPr lang="en-US" sz="2000" dirty="0" smtClean="0">
                <a:hlinkClick r:id="rId2"/>
              </a:rPr>
              <a:t>https://www.mathworks.com/help/signal/ref/firpm.html#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8762" t="21838" r="54988" b="74316"/>
          <a:stretch>
            <a:fillRect/>
          </a:stretch>
        </p:blipFill>
        <p:spPr bwMode="auto">
          <a:xfrm>
            <a:off x="381000" y="762000"/>
            <a:ext cx="6383779" cy="228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 l="8952" t="31359" r="50095" b="65797"/>
          <a:stretch>
            <a:fillRect/>
          </a:stretch>
        </p:blipFill>
        <p:spPr bwMode="auto">
          <a:xfrm>
            <a:off x="380999" y="3505199"/>
            <a:ext cx="7239001" cy="169654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 l="8762" t="28248" r="54988" b="55086"/>
          <a:stretch>
            <a:fillRect/>
          </a:stretch>
        </p:blipFill>
        <p:spPr bwMode="auto">
          <a:xfrm>
            <a:off x="381000" y="1076325"/>
            <a:ext cx="6383779" cy="990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print"/>
          <a:srcRect l="8762" t="50043" r="54988" b="29444"/>
          <a:stretch>
            <a:fillRect/>
          </a:stretch>
        </p:blipFill>
        <p:spPr bwMode="auto">
          <a:xfrm>
            <a:off x="381000" y="2133600"/>
            <a:ext cx="6383779" cy="12192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 l="8952" t="38348" r="50095" b="14572"/>
          <a:stretch>
            <a:fillRect/>
          </a:stretch>
        </p:blipFill>
        <p:spPr bwMode="auto">
          <a:xfrm>
            <a:off x="380999" y="3733800"/>
            <a:ext cx="7772401" cy="3015674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934200" y="2133600"/>
            <a:ext cx="132991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Filter design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Namespace in a Matlab function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752600"/>
            <a:ext cx="9148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Controlled by</a:t>
            </a:r>
          </a:p>
          <a:p>
            <a:pPr marL="342900" indent="-342900">
              <a:buAutoNum type="arabicParenR"/>
            </a:pPr>
            <a:r>
              <a:rPr lang="en-US" dirty="0" smtClean="0"/>
              <a:t>Function arguments</a:t>
            </a:r>
          </a:p>
          <a:p>
            <a:pPr marL="342900" indent="-342900">
              <a:buAutoNum type="arabicParenR"/>
            </a:pPr>
            <a:r>
              <a:rPr lang="en-US" dirty="0" smtClean="0"/>
              <a:t>Any load() commands which bring it variables &amp; functions from other workspaces (mat) files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4206" t="48395" r="1905" b="41869"/>
          <a:stretch>
            <a:fillRect/>
          </a:stretch>
        </p:blipFill>
        <p:spPr bwMode="auto">
          <a:xfrm>
            <a:off x="0" y="4680785"/>
            <a:ext cx="8839200" cy="57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3733800" y="3218696"/>
            <a:ext cx="4572000" cy="1200329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>
            <a:spAutoFit/>
          </a:bodyPr>
          <a:lstStyle/>
          <a:p>
            <a:r>
              <a:rPr lang="en-US" dirty="0" smtClean="0"/>
              <a:t>“Any variables that you create within a function are stored within a workspace specific to that function, which is separate from the base workspace.”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4419600"/>
            <a:ext cx="0" cy="4572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38600" y="55626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Tutorialspoint on Matlab functions I</a:t>
            </a:r>
            <a:br>
              <a:rPr lang="en-US" dirty="0" smtClean="0"/>
            </a:br>
            <a:r>
              <a:rPr lang="en-US" dirty="0" smtClean="0">
                <a:hlinkClick r:id="rId2"/>
              </a:rPr>
              <a:t>matlab_functions.htm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0625" t="36296" r="31617" b="4092"/>
          <a:stretch>
            <a:fillRect/>
          </a:stretch>
        </p:blipFill>
        <p:spPr bwMode="auto">
          <a:xfrm>
            <a:off x="228600" y="1979474"/>
            <a:ext cx="4719225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5334000" y="1750874"/>
            <a:ext cx="3733800" cy="92333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 functions are defined in separate files.  The name of the file and of the function should be the same.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953000" y="2055674"/>
            <a:ext cx="457200" cy="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57800" y="2970074"/>
            <a:ext cx="3733800" cy="175432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Functions operate on variables within their own workspace, which is also called the </a:t>
            </a:r>
            <a:r>
              <a:rPr lang="en-US" b="1" dirty="0" smtClean="0"/>
              <a:t>local workspace</a:t>
            </a:r>
            <a:r>
              <a:rPr lang="en-US" dirty="0" smtClean="0"/>
              <a:t>, separate from the workspace you access at the MATLAB command prompt which is called the </a:t>
            </a:r>
            <a:r>
              <a:rPr lang="en-US" b="1" dirty="0" smtClean="0"/>
              <a:t>base workspace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876800" y="2436674"/>
            <a:ext cx="457200" cy="6858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62000" y="3351074"/>
            <a:ext cx="1447800" cy="4572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04850" y="4563924"/>
            <a:ext cx="317500" cy="2095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81600" y="4951274"/>
            <a:ext cx="3733800" cy="175432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MTF:</a:t>
            </a:r>
          </a:p>
          <a:p>
            <a:r>
              <a:rPr lang="en-US" dirty="0" smtClean="0"/>
              <a:t>The docs for functions are bad in several ways this is one.  In this example the syntax shows an</a:t>
            </a:r>
          </a:p>
          <a:p>
            <a:r>
              <a:rPr lang="en-US" dirty="0" smtClean="0"/>
              <a:t>array [], but the first concrete example shows a single variable.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1752600" y="3808274"/>
            <a:ext cx="3581400" cy="243840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984250" y="4748074"/>
            <a:ext cx="4349750" cy="180340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43200" y="60198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Generating a Numeric Sequence</a:t>
            </a:r>
            <a:br>
              <a:rPr lang="en-US" dirty="0" smtClean="0"/>
            </a:br>
            <a:r>
              <a:rPr lang="en-US" sz="900" dirty="0" smtClean="0"/>
              <a:t> https://www.mathworks.com/help/matlab/math/creating-and-concatenating-matrices.html#responsive_offcanvas</a:t>
            </a:r>
            <a:endParaRPr lang="en-US" sz="900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6019800"/>
            <a:ext cx="157145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colon operator</a:t>
            </a:r>
          </a:p>
        </p:txBody>
      </p:sp>
      <p:pic>
        <p:nvPicPr>
          <p:cNvPr id="2051" name="Picture 3" descr="C:\Users\ptgd73\Desktop\auto\Presentation2\Slide3.JPG"/>
          <p:cNvPicPr>
            <a:picLocks noChangeAspect="1" noChangeArrowheads="1"/>
          </p:cNvPicPr>
          <p:nvPr/>
        </p:nvPicPr>
        <p:blipFill>
          <a:blip r:embed="rId2" cstate="print"/>
          <a:srcRect l="1528" t="18889" r="1667" b="12037"/>
          <a:stretch>
            <a:fillRect/>
          </a:stretch>
        </p:blipFill>
        <p:spPr bwMode="auto">
          <a:xfrm>
            <a:off x="152400" y="1295400"/>
            <a:ext cx="8851900" cy="4737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Tutorialspoint on Matlab functions II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30794" t="15944" r="31270" b="5044"/>
          <a:stretch>
            <a:fillRect/>
          </a:stretch>
        </p:blipFill>
        <p:spPr bwMode="auto">
          <a:xfrm>
            <a:off x="152400" y="1040656"/>
            <a:ext cx="4651465" cy="5449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0" y="4267200"/>
            <a:ext cx="29718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Commenting works with help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67200" y="5638800"/>
            <a:ext cx="23622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How to call a function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339256" y="1150018"/>
            <a:ext cx="49530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Function max has 5 inputs and 1 output arguments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77000" y="34290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Tutorialspoint on Matlab functions III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0" y="1106269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It’s not explicitly stated, but a Matlab function file is defined as one that contains only functions.  The first function is called the primary function and it needs to be named the same as the file.  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30208" t="12963" r="30833" b="75555"/>
          <a:stretch>
            <a:fillRect/>
          </a:stretch>
        </p:blipFill>
        <p:spPr bwMode="auto">
          <a:xfrm>
            <a:off x="266700" y="3962400"/>
            <a:ext cx="71247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0" y="3276600"/>
            <a:ext cx="80772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Other functions in the function file are called secondary functions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2209800"/>
            <a:ext cx="89154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The first function is called the primary function and it needs to be named the same as the file. 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5334000"/>
            <a:ext cx="9144000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According to Matlab the must part is not true, as of 2016 functions can be at the end of a script file rather than in a function file.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050" y="6067425"/>
            <a:ext cx="9144000" cy="646331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Just to make it more fun, Octave does not allow functions to be defined at the end of a file</a:t>
            </a:r>
          </a:p>
          <a:p>
            <a:r>
              <a:rPr lang="en-US" dirty="0" smtClean="0"/>
              <a:t>Only in a ‘function file’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20000" y="38100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Tutorialspoint on Matlab functions IV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600" y="1447800"/>
            <a:ext cx="175260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Written nicely!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0691" t="11296" r="31360" b="75926"/>
          <a:stretch>
            <a:fillRect/>
          </a:stretch>
        </p:blipFill>
        <p:spPr bwMode="auto">
          <a:xfrm>
            <a:off x="295275" y="1905000"/>
            <a:ext cx="8448675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77000" y="34290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functions &amp; files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1000" y="1524000"/>
            <a:ext cx="838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https://www.mathworks.com/help/matlab/matlab_prog/create-functions-in-files.html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4063" t="22593" r="1562" b="3148"/>
          <a:stretch>
            <a:fillRect/>
          </a:stretch>
        </p:blipFill>
        <p:spPr bwMode="auto">
          <a:xfrm>
            <a:off x="219670" y="2209800"/>
            <a:ext cx="8619530" cy="42672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>
          <a:xfrm>
            <a:off x="-609600" y="3124200"/>
            <a:ext cx="102108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038600" y="4495800"/>
            <a:ext cx="3978782" cy="64633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Functions defined in a script file can’t be</a:t>
            </a:r>
          </a:p>
          <a:p>
            <a:r>
              <a:rPr lang="en-US" dirty="0" smtClean="0"/>
              <a:t>called in other script files.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2200" y="5334000"/>
            <a:ext cx="1059906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Octave incompatibility </a:t>
            </a:r>
            <a:r>
              <a:rPr lang="en-US" dirty="0" err="1" smtClean="0"/>
              <a:t>wrt</a:t>
            </a:r>
            <a:r>
              <a:rPr lang="en-US" dirty="0" smtClean="0"/>
              <a:t> functions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6146" t="23889" r="34375" b="58343"/>
          <a:stretch>
            <a:fillRect/>
          </a:stretch>
        </p:blipFill>
        <p:spPr bwMode="auto">
          <a:xfrm>
            <a:off x="304800" y="1600200"/>
            <a:ext cx="6019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5781" t="3797" r="68281" b="69259"/>
          <a:stretch>
            <a:fillRect/>
          </a:stretch>
        </p:blipFill>
        <p:spPr bwMode="auto">
          <a:xfrm>
            <a:off x="609600" y="3581400"/>
            <a:ext cx="4955357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400800" y="5715000"/>
            <a:ext cx="2476191" cy="92333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Use ‘end’ rather than</a:t>
            </a:r>
          </a:p>
          <a:p>
            <a:r>
              <a:rPr lang="en-US" dirty="0" smtClean="0"/>
              <a:t>‘</a:t>
            </a:r>
            <a:r>
              <a:rPr lang="en-US" dirty="0" err="1" smtClean="0"/>
              <a:t>endfunction</a:t>
            </a:r>
            <a:r>
              <a:rPr lang="en-US" dirty="0" smtClean="0"/>
              <a:t>’ for Matlab</a:t>
            </a:r>
          </a:p>
          <a:p>
            <a:r>
              <a:rPr lang="en-US" dirty="0" smtClean="0"/>
              <a:t>Octave compatibility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286000" y="6400800"/>
            <a:ext cx="40386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219200" y="6248400"/>
            <a:ext cx="91440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295400" y="6248400"/>
            <a:ext cx="76200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477000" y="3429000"/>
            <a:ext cx="233935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Octave incompatibility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Function: </a:t>
            </a:r>
            <a:br>
              <a:rPr lang="en-US" dirty="0" smtClean="0"/>
            </a:br>
            <a:r>
              <a:rPr lang="en-US" dirty="0" smtClean="0"/>
              <a:t>Implicit looping over vector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2476500" cy="112395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000" y="1447800"/>
            <a:ext cx="617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Simple function, takes one argument, no return value, -&gt; print it.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1" y="4610100"/>
            <a:ext cx="161925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57200" y="3429000"/>
            <a:ext cx="75513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EXAMPLE, calling the function with an array demonstrates implicit looping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Create a 4 element vector 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Call the function on the </a:t>
            </a:r>
            <a:r>
              <a:rPr lang="en-US" dirty="0"/>
              <a:t>a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Matlab implicitly loops over the vector without the user creating a loop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72200" y="4935319"/>
            <a:ext cx="163698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</a:t>
            </a:r>
          </a:p>
          <a:p>
            <a:r>
              <a:rPr lang="en-US" dirty="0" smtClean="0"/>
              <a:t>Implicit looping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33" r="3818"/>
          <a:stretch/>
        </p:blipFill>
        <p:spPr bwMode="auto">
          <a:xfrm>
            <a:off x="3886200" y="2737545"/>
            <a:ext cx="5035045" cy="399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86200" y="2438400"/>
            <a:ext cx="344145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fprintf used to print to screen only</a:t>
            </a:r>
          </a:p>
        </p:txBody>
      </p:sp>
    </p:spTree>
    <p:extLst>
      <p:ext uri="{BB962C8B-B14F-4D97-AF65-F5344CB8AC3E}">
        <p14:creationId xmlns:p14="http://schemas.microsoft.com/office/powerpoint/2010/main" xmlns="" val="277497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Function :</a:t>
            </a:r>
            <a:br>
              <a:rPr lang="en-US" sz="2800" dirty="0" smtClean="0"/>
            </a:br>
            <a:r>
              <a:rPr lang="en-US" sz="2800" dirty="0" smtClean="0"/>
              <a:t>Octave page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6172200" y="228600"/>
            <a:ext cx="99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link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81" t="30572" b="8281"/>
          <a:stretch/>
        </p:blipFill>
        <p:spPr bwMode="auto">
          <a:xfrm>
            <a:off x="76201" y="771525"/>
            <a:ext cx="4495800" cy="88623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1724025"/>
            <a:ext cx="5943600" cy="1864297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40"/>
          <a:stretch/>
        </p:blipFill>
        <p:spPr bwMode="auto">
          <a:xfrm>
            <a:off x="76201" y="3638550"/>
            <a:ext cx="5943599" cy="162826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43675" y="2908849"/>
            <a:ext cx="2133600" cy="92333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 reference</a:t>
            </a:r>
          </a:p>
          <a:p>
            <a:r>
              <a:rPr lang="en-US" dirty="0" smtClean="0"/>
              <a:t>octave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1" y="5324475"/>
            <a:ext cx="5943599" cy="1413857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4725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Function:</a:t>
            </a:r>
            <a:br>
              <a:rPr lang="en-US" dirty="0" smtClean="0"/>
            </a:br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4419600"/>
            <a:ext cx="32289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05200"/>
            <a:ext cx="25908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62200"/>
            <a:ext cx="22764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4325" y="1295400"/>
            <a:ext cx="1857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80899" y="16764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99949" y="2724150"/>
            <a:ext cx="132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Takes an </a:t>
            </a:r>
            <a:r>
              <a:rPr lang="en-US" dirty="0" err="1" smtClean="0"/>
              <a:t>arg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18999" y="3705225"/>
            <a:ext cx="187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Returns one value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8049" y="4652962"/>
            <a:ext cx="238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Returns multiple values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543675" y="2375449"/>
            <a:ext cx="2133600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function examples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91000" y="5638800"/>
            <a:ext cx="29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Returns magnitude and angle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1" y="5486400"/>
            <a:ext cx="3657599" cy="79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5867400" y="1295400"/>
            <a:ext cx="2743200" cy="92333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Note 1)</a:t>
            </a:r>
          </a:p>
          <a:p>
            <a:r>
              <a:rPr lang="en-US" dirty="0" smtClean="0"/>
              <a:t>If there are return values, </a:t>
            </a:r>
          </a:p>
          <a:p>
            <a:r>
              <a:rPr lang="en-US" dirty="0" smtClean="0"/>
              <a:t>then the ‘=‘ is used</a:t>
            </a:r>
            <a:endParaRPr lang="en-US" dirty="0" smtClean="0"/>
          </a:p>
        </p:txBody>
      </p:sp>
      <p:cxnSp>
        <p:nvCxnSpPr>
          <p:cNvPr id="18" name="Straight Arrow Connector 17"/>
          <p:cNvCxnSpPr/>
          <p:nvPr/>
        </p:nvCxnSpPr>
        <p:spPr>
          <a:xfrm rot="10800000" flipV="1">
            <a:off x="2286000" y="1600200"/>
            <a:ext cx="350520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>
            <a:off x="2971800" y="1600200"/>
            <a:ext cx="2819400" cy="2819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>
            <a:off x="2171700" y="1943100"/>
            <a:ext cx="3962400" cy="3276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72200" y="3429000"/>
            <a:ext cx="2743200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Note 2)</a:t>
            </a:r>
          </a:p>
          <a:p>
            <a:r>
              <a:rPr lang="en-US" dirty="0" smtClean="0"/>
              <a:t>Interesting there is no  type</a:t>
            </a:r>
            <a:r>
              <a:rPr lang="en-US" dirty="0" smtClean="0"/>
              <a:t> or direction associated with the function </a:t>
            </a:r>
            <a:r>
              <a:rPr lang="en-US" dirty="0" err="1" smtClean="0"/>
              <a:t>args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0683955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path</a:t>
            </a:r>
            <a:r>
              <a:rPr lang="en-US" dirty="0" smtClean="0"/>
              <a:t> command, seems like it would be more useful interactive than in a script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1" t="20002" r="17499" b="59997"/>
          <a:stretch/>
        </p:blipFill>
        <p:spPr bwMode="auto">
          <a:xfrm>
            <a:off x="381000" y="1752600"/>
            <a:ext cx="7330440" cy="2819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1950" y="5391150"/>
            <a:ext cx="7867650" cy="92333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fpath</a:t>
            </a:r>
            <a:r>
              <a:rPr lang="en-US" dirty="0"/>
              <a:t> = 'C:/Users/family/Desktop/</a:t>
            </a:r>
            <a:r>
              <a:rPr lang="en-US" dirty="0" err="1"/>
              <a:t>bitbucket_stuff</a:t>
            </a:r>
            <a:r>
              <a:rPr lang="en-US" dirty="0"/>
              <a:t>/stuff/</a:t>
            </a:r>
            <a:r>
              <a:rPr lang="en-US" dirty="0" err="1"/>
              <a:t>matlab_examples</a:t>
            </a:r>
            <a:r>
              <a:rPr lang="en-US" dirty="0"/>
              <a:t>';</a:t>
            </a:r>
          </a:p>
          <a:p>
            <a:r>
              <a:rPr lang="en-US" dirty="0"/>
              <a:t>&gt;&gt; </a:t>
            </a:r>
            <a:r>
              <a:rPr lang="en-US" dirty="0" err="1"/>
              <a:t>fpath</a:t>
            </a:r>
            <a:endParaRPr lang="en-US" dirty="0"/>
          </a:p>
          <a:p>
            <a:r>
              <a:rPr lang="en-US" dirty="0" err="1"/>
              <a:t>fpath</a:t>
            </a:r>
            <a:r>
              <a:rPr lang="en-US" dirty="0"/>
              <a:t> = C:/Users/family/Desktop/bitbucket_stuff/stuff/matlab_examples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525" y="4953000"/>
            <a:ext cx="3891643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I had previously added the path shown: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1000" y="4495800"/>
            <a:ext cx="613758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63358" y="6400800"/>
            <a:ext cx="4937442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These paths are from my family computer at 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06031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addpath</a:t>
            </a:r>
            <a:r>
              <a:rPr lang="en-US" dirty="0" smtClean="0"/>
              <a:t> command, example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5900" y="3289518"/>
            <a:ext cx="2409121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US" dirty="0" smtClean="0"/>
              <a:t>&gt;&gt;</a:t>
            </a:r>
            <a:r>
              <a:rPr lang="ar-AE" dirty="0" smtClean="0"/>
              <a:t> </a:t>
            </a:r>
            <a:r>
              <a:rPr lang="en-US" dirty="0"/>
              <a:t>addpath('.\utilities');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948" t="28045" r="48182" b="65377"/>
          <a:stretch/>
        </p:blipFill>
        <p:spPr bwMode="auto">
          <a:xfrm>
            <a:off x="152400" y="1752600"/>
            <a:ext cx="7924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15900" y="3822918"/>
            <a:ext cx="4775731" cy="1323439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none">
            <a:spAutoFit/>
          </a:bodyPr>
          <a:lstStyle/>
          <a:p>
            <a:r>
              <a:rPr lang="en-US" sz="1600" dirty="0"/>
              <a:t>&gt;&gt; path</a:t>
            </a:r>
          </a:p>
          <a:p>
            <a:r>
              <a:rPr lang="en-US" sz="1600" dirty="0" smtClean="0"/>
              <a:t>Octave's </a:t>
            </a:r>
            <a:r>
              <a:rPr lang="en-US" sz="1600" dirty="0"/>
              <a:t>search path contains the following directories:</a:t>
            </a:r>
          </a:p>
          <a:p>
            <a:r>
              <a:rPr lang="en-US" sz="1600" dirty="0" smtClean="0"/>
              <a:t>.</a:t>
            </a:r>
            <a:endParaRPr lang="en-US" sz="1600" dirty="0"/>
          </a:p>
          <a:p>
            <a:r>
              <a:rPr lang="en-US" sz="1600" dirty="0"/>
              <a:t>.\utilities</a:t>
            </a:r>
          </a:p>
          <a:p>
            <a:r>
              <a:rPr lang="en-US" sz="1600" dirty="0"/>
              <a:t>C:\</a:t>
            </a:r>
            <a:r>
              <a:rPr lang="en-US" sz="1600" dirty="0" smtClean="0"/>
              <a:t>Octave\&lt;path&gt;\&lt;path&gt;\x86_64-w64-mingw32</a:t>
            </a:r>
            <a:endParaRPr lang="en-US" sz="1600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948" t="22065" r="48182" b="73313"/>
          <a:stretch/>
        </p:blipFill>
        <p:spPr bwMode="auto">
          <a:xfrm>
            <a:off x="152400" y="1143000"/>
            <a:ext cx="7924800" cy="58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948" t="41880" r="48182" b="54522"/>
          <a:stretch/>
        </p:blipFill>
        <p:spPr bwMode="auto">
          <a:xfrm>
            <a:off x="152400" y="2667000"/>
            <a:ext cx="7924800" cy="45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52400" y="530447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&gt;&gt; [a b] = stepseq(2,1,3)</a:t>
            </a:r>
          </a:p>
          <a:p>
            <a:r>
              <a:rPr lang="en-US" dirty="0"/>
              <a:t>a =</a:t>
            </a:r>
          </a:p>
          <a:p>
            <a:r>
              <a:rPr lang="en-US" dirty="0" smtClean="0"/>
              <a:t>  </a:t>
            </a:r>
            <a:r>
              <a:rPr lang="en-US" dirty="0"/>
              <a:t>0  1  1</a:t>
            </a:r>
          </a:p>
          <a:p>
            <a:r>
              <a:rPr lang="en-US" dirty="0" smtClean="0"/>
              <a:t>b </a:t>
            </a:r>
            <a:r>
              <a:rPr lang="en-US" dirty="0"/>
              <a:t>=</a:t>
            </a:r>
          </a:p>
          <a:p>
            <a:r>
              <a:rPr lang="en-US" dirty="0" smtClean="0"/>
              <a:t>   </a:t>
            </a:r>
            <a:r>
              <a:rPr lang="en-US" dirty="0"/>
              <a:t>1   2   3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25021" y="5353050"/>
            <a:ext cx="3074368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Stepseq is in the utilities folder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15496" y="1547322"/>
            <a:ext cx="2653547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addpath has more options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72200" y="5867400"/>
            <a:ext cx="96802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addpath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8703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Concatenating Matrices vertically &amp; </a:t>
            </a:r>
            <a:r>
              <a:rPr lang="en-US" dirty="0" err="1" smtClean="0"/>
              <a:t>horizontaly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219200"/>
            <a:ext cx="816518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dirty="0"/>
              <a:t>brackets [] operator discussed earlier in this section serves not only as a matrix constructor, </a:t>
            </a:r>
            <a:endParaRPr lang="en-US" sz="1600" dirty="0" smtClean="0"/>
          </a:p>
          <a:p>
            <a:r>
              <a:rPr lang="en-US" sz="1600" dirty="0" smtClean="0"/>
              <a:t>but </a:t>
            </a:r>
            <a:r>
              <a:rPr lang="en-US" sz="1600" dirty="0"/>
              <a:t>also as the MATLAB concatenation operator. 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dirty="0"/>
              <a:t>expression C = [A B] horizontally concatenates matrices A and B. </a:t>
            </a:r>
            <a:endParaRPr lang="en-US" sz="1600" dirty="0" smtClean="0"/>
          </a:p>
          <a:p>
            <a:r>
              <a:rPr lang="en-US" sz="1600" dirty="0" smtClean="0"/>
              <a:t>The </a:t>
            </a:r>
            <a:r>
              <a:rPr lang="en-US" sz="1600" dirty="0"/>
              <a:t>expression C = [A; B] vertically concatenates </a:t>
            </a:r>
            <a:r>
              <a:rPr lang="en-US" sz="1600" dirty="0" smtClean="0"/>
              <a:t>them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5105400" y="5791200"/>
            <a:ext cx="219015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Matrix concatenation</a:t>
            </a:r>
          </a:p>
        </p:txBody>
      </p:sp>
      <p:pic>
        <p:nvPicPr>
          <p:cNvPr id="4099" name="Picture 3" descr="C:\Users\ptgd73\Desktop\auto\Presentation2\Slide4.JPG"/>
          <p:cNvPicPr>
            <a:picLocks noChangeAspect="1" noChangeArrowheads="1"/>
          </p:cNvPicPr>
          <p:nvPr/>
        </p:nvPicPr>
        <p:blipFill>
          <a:blip r:embed="rId2" cstate="print"/>
          <a:srcRect l="1528" t="42778" r="3611" b="16667"/>
          <a:stretch>
            <a:fillRect/>
          </a:stretch>
        </p:blipFill>
        <p:spPr bwMode="auto">
          <a:xfrm>
            <a:off x="165100" y="2781300"/>
            <a:ext cx="8674100" cy="2781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statement, also check if dir exists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7630" t="26852" r="71328" b="64537"/>
          <a:stretch>
            <a:fillRect/>
          </a:stretch>
        </p:blipFill>
        <p:spPr bwMode="auto">
          <a:xfrm>
            <a:off x="1143000" y="2133600"/>
            <a:ext cx="5558503" cy="12192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96000" y="4419600"/>
            <a:ext cx="2218364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Check directory exists</a:t>
            </a:r>
          </a:p>
          <a:p>
            <a:r>
              <a:rPr lang="en-US" dirty="0" smtClean="0"/>
              <a:t>If statement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Autofit/>
          </a:bodyPr>
          <a:lstStyle/>
          <a:p>
            <a:r>
              <a:rPr lang="en-US" sz="1800" dirty="0" smtClean="0"/>
              <a:t>Combination of 3 commands </a:t>
            </a:r>
            <a:br>
              <a:rPr lang="en-US" sz="1800" dirty="0" smtClean="0"/>
            </a:br>
            <a:r>
              <a:rPr lang="en-US" sz="1800" b="1" dirty="0" smtClean="0"/>
              <a:t>addpath,</a:t>
            </a:r>
            <a:br>
              <a:rPr lang="en-US" sz="1800" b="1" dirty="0" smtClean="0"/>
            </a:br>
            <a:r>
              <a:rPr lang="en-US" sz="1800" b="1" dirty="0" smtClean="0"/>
              <a:t>fullfile,</a:t>
            </a:r>
            <a:br>
              <a:rPr lang="en-US" sz="1800" b="1" dirty="0" smtClean="0"/>
            </a:br>
            <a:r>
              <a:rPr lang="en-US" sz="1800" b="1" dirty="0" err="1" smtClean="0"/>
              <a:t>getenv</a:t>
            </a:r>
            <a:endParaRPr lang="en-US" sz="1800" b="1" dirty="0"/>
          </a:p>
        </p:txBody>
      </p:sp>
      <p:sp>
        <p:nvSpPr>
          <p:cNvPr id="19" name="Rectangle 18"/>
          <p:cNvSpPr/>
          <p:nvPr/>
        </p:nvSpPr>
        <p:spPr>
          <a:xfrm>
            <a:off x="381000" y="1447800"/>
            <a:ext cx="5943600" cy="40011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/>
              <a:t>addpath(fullfile(</a:t>
            </a:r>
            <a:r>
              <a:rPr lang="en-US" sz="2000" dirty="0" err="1" smtClean="0"/>
              <a:t>getenv</a:t>
            </a:r>
            <a:r>
              <a:rPr lang="en-US" sz="2000" dirty="0" smtClean="0"/>
              <a:t>(‘SOMEVAR'),</a:t>
            </a:r>
            <a:r>
              <a:rPr lang="en-US" sz="2000" dirty="0" err="1" smtClean="0"/>
              <a:t>some_folder</a:t>
            </a:r>
            <a:r>
              <a:rPr lang="en-US" sz="2000" dirty="0" smtClean="0"/>
              <a:t>'))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00" t="22027" r="4583" b="4666"/>
          <a:stretch/>
        </p:blipFill>
        <p:spPr bwMode="auto">
          <a:xfrm>
            <a:off x="380999" y="1981200"/>
            <a:ext cx="8550059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91400" y="609600"/>
            <a:ext cx="968022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addpath</a:t>
            </a:r>
            <a:endParaRPr lang="en-US" dirty="0" smtClean="0"/>
          </a:p>
          <a:p>
            <a:r>
              <a:rPr lang="en-US" dirty="0" err="1" smtClean="0"/>
              <a:t>fullfile</a:t>
            </a:r>
            <a:endParaRPr lang="en-US" dirty="0" smtClean="0"/>
          </a:p>
          <a:p>
            <a:r>
              <a:rPr lang="en-US" dirty="0" err="1" smtClean="0"/>
              <a:t>getenv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08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Autofit/>
          </a:bodyPr>
          <a:lstStyle/>
          <a:p>
            <a:r>
              <a:rPr lang="en-US" sz="2400" dirty="0" smtClean="0"/>
              <a:t>Add a path in .m code</a:t>
            </a:r>
            <a:br>
              <a:rPr lang="en-US" sz="2400" dirty="0" smtClean="0"/>
            </a:br>
            <a:r>
              <a:rPr lang="en-US" sz="2400" dirty="0" smtClean="0"/>
              <a:t>relative to an environment variable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04800" y="1524000"/>
            <a:ext cx="5943600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/>
              <a:t>addpath</a:t>
            </a:r>
            <a:r>
              <a:rPr lang="en-US" dirty="0" smtClean="0"/>
              <a:t>(</a:t>
            </a:r>
            <a:r>
              <a:rPr lang="en-US" dirty="0" err="1" smtClean="0"/>
              <a:t>fullfile</a:t>
            </a:r>
            <a:r>
              <a:rPr lang="en-US" dirty="0" smtClean="0"/>
              <a:t>(</a:t>
            </a:r>
            <a:r>
              <a:rPr lang="en-US" dirty="0" err="1" smtClean="0"/>
              <a:t>getenv</a:t>
            </a:r>
            <a:r>
              <a:rPr lang="en-US" dirty="0" smtClean="0"/>
              <a:t>(‘ENV_VAR_NAME'),‘</a:t>
            </a:r>
            <a:r>
              <a:rPr lang="en-US" dirty="0" err="1" smtClean="0"/>
              <a:t>folder_name</a:t>
            </a:r>
            <a:r>
              <a:rPr lang="en-US" dirty="0" smtClean="0"/>
              <a:t>'))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948" t="21334" r="20447" b="6651"/>
          <a:stretch/>
        </p:blipFill>
        <p:spPr bwMode="auto">
          <a:xfrm>
            <a:off x="304800" y="2133600"/>
            <a:ext cx="6615613" cy="447071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67600" y="5334000"/>
            <a:ext cx="96802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err="1" smtClean="0"/>
              <a:t>addpath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3082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Concatenate Strings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61671" y="1614626"/>
            <a:ext cx="2590800" cy="1754326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&gt;&gt; a = 'foo'</a:t>
            </a:r>
            <a:br>
              <a:rPr lang="en-US" dirty="0"/>
            </a:br>
            <a:r>
              <a:rPr lang="en-US" dirty="0"/>
              <a:t>a = foo</a:t>
            </a:r>
            <a:br>
              <a:rPr lang="en-US" dirty="0"/>
            </a:br>
            <a:r>
              <a:rPr lang="en-US" dirty="0"/>
              <a:t>&gt;&gt; b = 'bar'</a:t>
            </a:r>
            <a:br>
              <a:rPr lang="en-US" dirty="0"/>
            </a:br>
            <a:r>
              <a:rPr lang="en-US" dirty="0"/>
              <a:t>b = bar</a:t>
            </a:r>
            <a:br>
              <a:rPr lang="en-US" dirty="0"/>
            </a:br>
            <a:r>
              <a:rPr lang="en-US" dirty="0"/>
              <a:t>&gt;&gt; [a b]</a:t>
            </a:r>
            <a:br>
              <a:rPr lang="en-US" dirty="0"/>
            </a:br>
            <a:r>
              <a:rPr lang="en-US" dirty="0"/>
              <a:t>ans = foobar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5910" y="6183868"/>
            <a:ext cx="3584186" cy="369332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Put together the entire path to a file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09800" y="5410200"/>
            <a:ext cx="457200" cy="7942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172200" y="5867400"/>
            <a:ext cx="2121735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String concatenation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972342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~  is a placeholder to ignore function outputs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7153" t="24105" r="51562" b="25895"/>
          <a:stretch>
            <a:fillRect/>
          </a:stretch>
        </p:blipFill>
        <p:spPr bwMode="auto">
          <a:xfrm>
            <a:off x="152400" y="2133600"/>
            <a:ext cx="8915400" cy="303678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4" name="Oval 3"/>
          <p:cNvSpPr/>
          <p:nvPr/>
        </p:nvSpPr>
        <p:spPr>
          <a:xfrm>
            <a:off x="133350" y="4400550"/>
            <a:ext cx="736600" cy="8318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5181600"/>
            <a:ext cx="976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5715000"/>
            <a:ext cx="152477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Miscellaneous</a:t>
            </a:r>
          </a:p>
          <a:p>
            <a:r>
              <a:rPr lang="en-US" dirty="0" smtClean="0"/>
              <a:t>tilde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and Save commands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6667" r="66667" b="28000"/>
          <a:stretch/>
        </p:blipFill>
        <p:spPr bwMode="auto">
          <a:xfrm>
            <a:off x="83924" y="1600200"/>
            <a:ext cx="2096586" cy="256831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84285" y="4327266"/>
            <a:ext cx="1825693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Load the saved workspace</a:t>
            </a:r>
          </a:p>
          <a:p>
            <a:r>
              <a:rPr lang="en-US" sz="1200" dirty="0" smtClean="0"/>
              <a:t>Verify the saved variables</a:t>
            </a:r>
          </a:p>
          <a:p>
            <a:r>
              <a:rPr lang="en-US" sz="1200" dirty="0" smtClean="0"/>
              <a:t>Are there.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46" r="67851" b="50666"/>
          <a:stretch/>
        </p:blipFill>
        <p:spPr bwMode="auto">
          <a:xfrm>
            <a:off x="2286000" y="1600200"/>
            <a:ext cx="2590800" cy="2568318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4419600"/>
            <a:ext cx="1974451" cy="276999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Start from a clear workspace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199012" y="4419600"/>
            <a:ext cx="1420132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Define a = 1, b = 2</a:t>
            </a:r>
          </a:p>
          <a:p>
            <a:r>
              <a:rPr lang="en-US" sz="1200" dirty="0" smtClean="0"/>
              <a:t>Save the workspace</a:t>
            </a:r>
            <a:endParaRPr lang="en-US" sz="1200" dirty="0"/>
          </a:p>
        </p:txBody>
      </p:sp>
      <p:sp>
        <p:nvSpPr>
          <p:cNvPr id="4" name="Oval 3"/>
          <p:cNvSpPr/>
          <p:nvPr/>
        </p:nvSpPr>
        <p:spPr>
          <a:xfrm>
            <a:off x="2057400" y="2438400"/>
            <a:ext cx="2111829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53000" y="4327266"/>
            <a:ext cx="1454629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/>
              <a:t>Clear the workspace</a:t>
            </a:r>
          </a:p>
          <a:p>
            <a:r>
              <a:rPr lang="en-US" sz="1200" dirty="0" smtClean="0"/>
              <a:t>again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334" t="6552" r="14166" b="64483"/>
          <a:stretch/>
        </p:blipFill>
        <p:spPr bwMode="auto">
          <a:xfrm>
            <a:off x="4953000" y="1828800"/>
            <a:ext cx="17145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9571" t="7241" r="15001" b="67241"/>
          <a:stretch/>
        </p:blipFill>
        <p:spPr bwMode="auto">
          <a:xfrm>
            <a:off x="6802665" y="1981200"/>
            <a:ext cx="218893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14600" y="5715000"/>
            <a:ext cx="598562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load</a:t>
            </a:r>
          </a:p>
          <a:p>
            <a:r>
              <a:rPr lang="en-US" dirty="0" smtClean="0"/>
              <a:t>save</a:t>
            </a:r>
          </a:p>
        </p:txBody>
      </p:sp>
    </p:spTree>
    <p:extLst>
      <p:ext uri="{BB962C8B-B14F-4D97-AF65-F5344CB8AC3E}">
        <p14:creationId xmlns:p14="http://schemas.microsoft.com/office/powerpoint/2010/main" xmlns="" val="6467730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vs Function Syntax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500" t="17334" r="2083" b="27334"/>
          <a:stretch/>
        </p:blipFill>
        <p:spPr bwMode="auto">
          <a:xfrm>
            <a:off x="152400" y="1523999"/>
            <a:ext cx="8845630" cy="358140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5715000"/>
            <a:ext cx="281807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Miscellaneous</a:t>
            </a:r>
          </a:p>
          <a:p>
            <a:r>
              <a:rPr lang="en-US" dirty="0" smtClean="0"/>
              <a:t>command &amp; function syntax</a:t>
            </a:r>
          </a:p>
        </p:txBody>
      </p:sp>
    </p:spTree>
    <p:extLst>
      <p:ext uri="{BB962C8B-B14F-4D97-AF65-F5344CB8AC3E}">
        <p14:creationId xmlns:p14="http://schemas.microsoft.com/office/powerpoint/2010/main" xmlns="" val="2055472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vs Function Syntax II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857" t="16127" r="19524" b="40000"/>
          <a:stretch/>
        </p:blipFill>
        <p:spPr bwMode="auto">
          <a:xfrm>
            <a:off x="40691" y="1828800"/>
            <a:ext cx="9027110" cy="3660641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4600" y="5715000"/>
            <a:ext cx="281807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miscellaneous</a:t>
            </a:r>
          </a:p>
          <a:p>
            <a:r>
              <a:rPr lang="en-US" dirty="0" smtClean="0"/>
              <a:t>command &amp; function syntax</a:t>
            </a:r>
          </a:p>
        </p:txBody>
      </p:sp>
    </p:spTree>
    <p:extLst>
      <p:ext uri="{BB962C8B-B14F-4D97-AF65-F5344CB8AC3E}">
        <p14:creationId xmlns:p14="http://schemas.microsoft.com/office/powerpoint/2010/main" xmlns="" val="486654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vs Function Syntax III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" y="1889759"/>
            <a:ext cx="8945077" cy="347787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/>
              <a:t>How MATLAB Recognizes Command Syntax</a:t>
            </a:r>
          </a:p>
          <a:p>
            <a:r>
              <a:rPr lang="en-US" sz="1000" dirty="0"/>
              <a:t>Consider the potentially ambiguous statement</a:t>
            </a:r>
          </a:p>
          <a:p>
            <a:r>
              <a:rPr lang="en-US" sz="1000" dirty="0"/>
              <a:t>ls ./d</a:t>
            </a:r>
          </a:p>
          <a:p>
            <a:r>
              <a:rPr lang="en-US" sz="1000" dirty="0"/>
              <a:t>This could be a call to the ls function with the folder ./d as its argument. It also could request element-wise division on the array ls, using the variable d as the divisor</a:t>
            </a:r>
            <a:r>
              <a:rPr lang="en-US" sz="1000" dirty="0" smtClean="0"/>
              <a:t>.</a:t>
            </a:r>
          </a:p>
          <a:p>
            <a:endParaRPr lang="en-US" sz="1000" dirty="0"/>
          </a:p>
          <a:p>
            <a:r>
              <a:rPr lang="en-US" sz="1000" dirty="0"/>
              <a:t>If you issue such a statement at the command line, MATLAB can access the current workspace and path to determine whether ls and d are functions or variables. </a:t>
            </a:r>
            <a:endParaRPr lang="en-US" sz="1000" dirty="0" smtClean="0"/>
          </a:p>
          <a:p>
            <a:r>
              <a:rPr lang="en-US" sz="1000" dirty="0" smtClean="0"/>
              <a:t>However</a:t>
            </a:r>
            <a:r>
              <a:rPr lang="en-US" sz="1000" dirty="0"/>
              <a:t>, some components, </a:t>
            </a:r>
            <a:r>
              <a:rPr lang="en-US" sz="1000" dirty="0" smtClean="0"/>
              <a:t>such </a:t>
            </a:r>
            <a:r>
              <a:rPr lang="en-US" sz="1000" dirty="0"/>
              <a:t>as the Code Analyzer and the Editor/Debugger, operate without reference to the path or workspace. </a:t>
            </a:r>
            <a:endParaRPr lang="en-US" sz="1000" dirty="0" smtClean="0"/>
          </a:p>
          <a:p>
            <a:r>
              <a:rPr lang="en-US" sz="1000" dirty="0" smtClean="0"/>
              <a:t>In </a:t>
            </a:r>
            <a:r>
              <a:rPr lang="en-US" sz="1000" dirty="0"/>
              <a:t>those cases, MATLAB uses syntactic rules to determine whether an expression is a </a:t>
            </a:r>
            <a:r>
              <a:rPr lang="en-US" sz="1000" dirty="0" smtClean="0"/>
              <a:t>function </a:t>
            </a:r>
            <a:r>
              <a:rPr lang="en-US" sz="1000" dirty="0"/>
              <a:t>call using command syntax</a:t>
            </a:r>
            <a:r>
              <a:rPr lang="en-US" sz="1000" dirty="0" smtClean="0"/>
              <a:t>.</a:t>
            </a:r>
          </a:p>
          <a:p>
            <a:endParaRPr lang="en-US" sz="1000" dirty="0"/>
          </a:p>
          <a:p>
            <a:r>
              <a:rPr lang="en-US" sz="1000" dirty="0"/>
              <a:t>In general, when MATLAB recognizes an identifier (which might name a function or a variable), </a:t>
            </a:r>
            <a:endParaRPr lang="en-US" sz="1000" dirty="0" smtClean="0"/>
          </a:p>
          <a:p>
            <a:r>
              <a:rPr lang="en-US" sz="1000" dirty="0" smtClean="0"/>
              <a:t>it </a:t>
            </a:r>
            <a:r>
              <a:rPr lang="en-US" sz="1000" dirty="0"/>
              <a:t>analyzes the characters that follow the identifier to determine the type of expression, as follows:</a:t>
            </a:r>
          </a:p>
          <a:p>
            <a:r>
              <a:rPr lang="en-US" sz="1000" dirty="0"/>
              <a:t>An equal sign (=) implies assignment. For example:</a:t>
            </a:r>
          </a:p>
          <a:p>
            <a:r>
              <a:rPr lang="en-US" sz="1000" dirty="0"/>
              <a:t>ls =d</a:t>
            </a:r>
          </a:p>
          <a:p>
            <a:r>
              <a:rPr lang="en-US" sz="1000" dirty="0"/>
              <a:t>An open parenthesis after an identifier implies a function call. For example:</a:t>
            </a:r>
          </a:p>
          <a:p>
            <a:r>
              <a:rPr lang="en-US" sz="1000" dirty="0"/>
              <a:t>ls('./d')</a:t>
            </a:r>
          </a:p>
          <a:p>
            <a:r>
              <a:rPr lang="en-US" sz="1000" dirty="0"/>
              <a:t>Space after an identifier, but not after a potential operator, implies a function call using command syntax. For example:</a:t>
            </a:r>
          </a:p>
          <a:p>
            <a:r>
              <a:rPr lang="en-US" sz="1000" dirty="0"/>
              <a:t>ls ./d</a:t>
            </a:r>
          </a:p>
          <a:p>
            <a:r>
              <a:rPr lang="en-US" sz="1000" dirty="0"/>
              <a:t>Spaces on both sides of a potential operator, or no spaces on either side of the operator, imply an operation on variables. For example, these statements are equivalent:</a:t>
            </a:r>
          </a:p>
          <a:p>
            <a:r>
              <a:rPr lang="en-US" sz="1000" dirty="0"/>
              <a:t>ls ./ d ls./d</a:t>
            </a:r>
          </a:p>
          <a:p>
            <a:r>
              <a:rPr lang="en-US" sz="1000" dirty="0"/>
              <a:t>Therefore, the potentially ambiguous statement ls ./d is a call to the ls function using command syntax.</a:t>
            </a:r>
          </a:p>
          <a:p>
            <a:r>
              <a:rPr lang="en-US" sz="1000" dirty="0"/>
              <a:t>The best practice is to avoid defining variable names that conflict with common functions, to prevent any ambiguity.</a:t>
            </a:r>
          </a:p>
          <a:p>
            <a:endParaRPr lang="en-US" sz="1000" dirty="0"/>
          </a:p>
        </p:txBody>
      </p:sp>
      <p:sp>
        <p:nvSpPr>
          <p:cNvPr id="4" name="TextBox 3"/>
          <p:cNvSpPr txBox="1"/>
          <p:nvPr/>
        </p:nvSpPr>
        <p:spPr>
          <a:xfrm>
            <a:off x="2514600" y="5715000"/>
            <a:ext cx="2818079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miscellaneous</a:t>
            </a:r>
          </a:p>
          <a:p>
            <a:r>
              <a:rPr lang="en-US" dirty="0" smtClean="0"/>
              <a:t>command &amp; function syntax</a:t>
            </a:r>
          </a:p>
        </p:txBody>
      </p:sp>
    </p:spTree>
    <p:extLst>
      <p:ext uri="{BB962C8B-B14F-4D97-AF65-F5344CB8AC3E}">
        <p14:creationId xmlns:p14="http://schemas.microsoft.com/office/powerpoint/2010/main" xmlns="" val="13204382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800" y="2209800"/>
            <a:ext cx="925734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RE-labeling</a:t>
            </a:r>
            <a:endParaRPr lang="en-US" sz="1600" dirty="0"/>
          </a:p>
          <a:p>
            <a:r>
              <a:rPr lang="en-US" sz="1600" dirty="0"/>
              <a:t>xticks([-3*pi -2*pi -pi 0 pi 2*pi 3*pi])</a:t>
            </a:r>
          </a:p>
          <a:p>
            <a:r>
              <a:rPr lang="en-US" sz="1600" dirty="0"/>
              <a:t>xticklabels({'-3\pi','-2\pi','-\pi','0','\pi','2\pi','3\pi'})</a:t>
            </a:r>
          </a:p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www.mathworks.com/help/matlab/creating_plots/change-tick-marks-and-tick-labels-of-graph-1.html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 smtClean="0"/>
              <a:t>- </a:t>
            </a:r>
            <a:r>
              <a:rPr lang="en-US" sz="1600" dirty="0"/>
              <a:t>Element by element operation: dot is after the variable</a:t>
            </a:r>
            <a:br>
              <a:rPr lang="en-US" sz="1600" dirty="0"/>
            </a:br>
            <a:r>
              <a:rPr lang="en-US" sz="1600" dirty="0"/>
              <a:t>A = 1:5; C = A.^2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- Plotting with different lines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plot(</a:t>
            </a:r>
            <a:r>
              <a:rPr lang="en-US" sz="1600" dirty="0" err="1">
                <a:hlinkClick r:id="rId3"/>
              </a:rPr>
              <a:t>X,Y,LineSpec</a:t>
            </a:r>
            <a:r>
              <a:rPr lang="en-US" sz="1600" dirty="0">
                <a:hlinkClick r:id="rId3"/>
              </a:rPr>
              <a:t>)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Can change linestyle,marker, color</a:t>
            </a:r>
          </a:p>
          <a:p>
            <a:endParaRPr 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5715000"/>
            <a:ext cx="915572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</p:txBody>
      </p:sp>
    </p:spTree>
    <p:extLst>
      <p:ext uri="{BB962C8B-B14F-4D97-AF65-F5344CB8AC3E}">
        <p14:creationId xmlns:p14="http://schemas.microsoft.com/office/powerpoint/2010/main" xmlns="" val="60789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tgd73\Desktop\auto\Presentation2\Slide5.JPG"/>
          <p:cNvPicPr>
            <a:picLocks noChangeAspect="1" noChangeArrowheads="1"/>
          </p:cNvPicPr>
          <p:nvPr/>
        </p:nvPicPr>
        <p:blipFill>
          <a:blip r:embed="rId3" cstate="print"/>
          <a:srcRect l="1250" t="15741" b="7407"/>
          <a:stretch>
            <a:fillRect/>
          </a:stretch>
        </p:blipFill>
        <p:spPr bwMode="auto">
          <a:xfrm>
            <a:off x="174249" y="1219200"/>
            <a:ext cx="8746843" cy="51054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Concatenating Matrices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4267200"/>
            <a:ext cx="219015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Matrix concatenation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Plot I</a:t>
            </a:r>
            <a:br>
              <a:rPr lang="en-US" dirty="0" smtClean="0"/>
            </a:br>
            <a:r>
              <a:rPr lang="en-US" dirty="0" smtClean="0"/>
              <a:t>Specify Line Style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9525" y="1161871"/>
            <a:ext cx="92530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plot(X1,Y1,LineSpec1</a:t>
            </a:r>
            <a:r>
              <a:rPr lang="en-US" sz="2400" dirty="0"/>
              <a:t>,...,Xn,Yn,LineSpecn) sets the line style, marker type</a:t>
            </a:r>
            <a:r>
              <a:rPr lang="en-US" sz="2400" dirty="0" smtClean="0"/>
              <a:t>,</a:t>
            </a:r>
          </a:p>
          <a:p>
            <a:r>
              <a:rPr lang="en-US" sz="2400" dirty="0" smtClean="0"/>
              <a:t> and  color </a:t>
            </a:r>
            <a:r>
              <a:rPr lang="en-US" sz="2400" dirty="0"/>
              <a:t>for each line. </a:t>
            </a:r>
            <a:endParaRPr lang="en-US" sz="2400" dirty="0" smtClean="0"/>
          </a:p>
          <a:p>
            <a:r>
              <a:rPr lang="en-US" sz="2400" dirty="0" smtClean="0"/>
              <a:t>You </a:t>
            </a:r>
            <a:r>
              <a:rPr lang="en-US" sz="2400" dirty="0"/>
              <a:t>can mix X, Y, LineSpec triplets with X, Y pairs.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819400"/>
            <a:ext cx="2473754" cy="17543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x = 0:pi/100:2*pi;</a:t>
            </a:r>
          </a:p>
          <a:p>
            <a:r>
              <a:rPr lang="es-ES" dirty="0"/>
              <a:t>y1 = sin(x);</a:t>
            </a:r>
          </a:p>
          <a:p>
            <a:r>
              <a:rPr lang="es-ES" dirty="0"/>
              <a:t>y2 = sin(x-0.25);</a:t>
            </a:r>
          </a:p>
          <a:p>
            <a:r>
              <a:rPr lang="es-ES" dirty="0"/>
              <a:t>y3 = sin(x-0.5);</a:t>
            </a:r>
          </a:p>
          <a:p>
            <a:r>
              <a:rPr lang="es-ES" dirty="0" smtClean="0"/>
              <a:t>figure</a:t>
            </a:r>
            <a:endParaRPr lang="es-ES" dirty="0"/>
          </a:p>
          <a:p>
            <a:r>
              <a:rPr lang="es-ES" dirty="0"/>
              <a:t>plot(x,y1,x,y2,'--',x,y3,':')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514600"/>
            <a:ext cx="4476427" cy="4126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8600" y="5105400"/>
            <a:ext cx="101726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</a:t>
            </a:r>
          </a:p>
          <a:p>
            <a:r>
              <a:rPr lang="en-US" dirty="0" smtClean="0"/>
              <a:t>line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8960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Plot II </a:t>
            </a:r>
            <a:br>
              <a:rPr lang="en-US" dirty="0" smtClean="0"/>
            </a:br>
            <a:r>
              <a:rPr lang="en-US" dirty="0" smtClean="0"/>
              <a:t>Specify Line Style Color and marker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6653" y="1325940"/>
            <a:ext cx="876874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Plot three sine curves with a small phase shift between each line. </a:t>
            </a:r>
            <a:endParaRPr lang="en-US" sz="24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a green line with no markers for the first sine curve. </a:t>
            </a:r>
            <a:endParaRPr lang="en-US" sz="24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a blue dashed line with circle markers for the second sine curve. </a:t>
            </a:r>
            <a:endParaRPr lang="en-US" sz="2400" dirty="0" smtClean="0"/>
          </a:p>
          <a:p>
            <a:r>
              <a:rPr lang="en-US" sz="2400" dirty="0" smtClean="0"/>
              <a:t>Use </a:t>
            </a:r>
            <a:r>
              <a:rPr lang="en-US" sz="2400" dirty="0"/>
              <a:t>only cyan star markers for the third sine curve.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102770"/>
            <a:ext cx="3962400" cy="365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4800" y="3200400"/>
            <a:ext cx="3124200" cy="175432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/>
              <a:t>x </a:t>
            </a:r>
            <a:r>
              <a:rPr lang="es-ES" dirty="0"/>
              <a:t>= 0:pi/10:2*pi</a:t>
            </a:r>
            <a:r>
              <a:rPr lang="es-ES" dirty="0" smtClean="0"/>
              <a:t>;</a:t>
            </a:r>
          </a:p>
          <a:p>
            <a:r>
              <a:rPr lang="es-ES" dirty="0" smtClean="0"/>
              <a:t>y1 </a:t>
            </a:r>
            <a:r>
              <a:rPr lang="es-ES" dirty="0"/>
              <a:t>= sin(x); </a:t>
            </a:r>
            <a:endParaRPr lang="es-ES" dirty="0" smtClean="0"/>
          </a:p>
          <a:p>
            <a:r>
              <a:rPr lang="es-ES" dirty="0" smtClean="0"/>
              <a:t>y2 </a:t>
            </a:r>
            <a:r>
              <a:rPr lang="es-ES" dirty="0"/>
              <a:t>= sin(x-0.25); </a:t>
            </a:r>
            <a:endParaRPr lang="es-ES" dirty="0" smtClean="0"/>
          </a:p>
          <a:p>
            <a:r>
              <a:rPr lang="es-ES" dirty="0" smtClean="0"/>
              <a:t>y3 </a:t>
            </a:r>
            <a:r>
              <a:rPr lang="es-ES" dirty="0"/>
              <a:t>= sin(x-0.5); </a:t>
            </a:r>
            <a:endParaRPr lang="es-ES" dirty="0" smtClean="0"/>
          </a:p>
          <a:p>
            <a:r>
              <a:rPr lang="es-ES" dirty="0" smtClean="0"/>
              <a:t>figure </a:t>
            </a:r>
          </a:p>
          <a:p>
            <a:r>
              <a:rPr lang="es-ES" dirty="0" smtClean="0"/>
              <a:t>plot(x,y1</a:t>
            </a:r>
            <a:r>
              <a:rPr lang="es-ES" dirty="0"/>
              <a:t>,'g',x,y2,'b--o',x,y3,'c*')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90600" y="5562600"/>
            <a:ext cx="1542730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 </a:t>
            </a:r>
          </a:p>
          <a:p>
            <a:r>
              <a:rPr lang="en-US" dirty="0" smtClean="0"/>
              <a:t>line style color</a:t>
            </a:r>
          </a:p>
          <a:p>
            <a:r>
              <a:rPr lang="en-US" dirty="0" smtClean="0"/>
              <a:t>marker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656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Plot III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396" t="20500" r="2604" b="45667"/>
          <a:stretch/>
        </p:blipFill>
        <p:spPr bwMode="auto">
          <a:xfrm>
            <a:off x="81460" y="646808"/>
            <a:ext cx="8910140" cy="23551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" y="3048000"/>
            <a:ext cx="1257075" cy="378565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figure</a:t>
            </a:r>
          </a:p>
          <a:p>
            <a:r>
              <a:rPr lang="en-US" sz="1200" dirty="0" smtClean="0"/>
              <a:t>t = 0:pi/20:2*pi;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subplot(3,2,1)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(t),'d')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subplot(3,2,2)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</a:t>
            </a:r>
            <a:r>
              <a:rPr lang="en-US" sz="1200" dirty="0" err="1" smtClean="0"/>
              <a:t>dr</a:t>
            </a:r>
            <a:r>
              <a:rPr lang="en-US" sz="1200" dirty="0" smtClean="0"/>
              <a:t>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subplot(3,2,3)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(t),'dc')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subplot(3,2,4)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(t),'-.r*')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subplot(3,2,5)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(t),'-.r+')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subplot(3,2,6)</a:t>
            </a:r>
          </a:p>
          <a:p>
            <a:r>
              <a:rPr lang="en-US" sz="1200" dirty="0" smtClean="0"/>
              <a:t>plot(</a:t>
            </a:r>
            <a:r>
              <a:rPr lang="en-US" sz="1200" dirty="0" err="1" smtClean="0"/>
              <a:t>t,sin</a:t>
            </a:r>
            <a:r>
              <a:rPr lang="en-US" sz="1200" dirty="0" smtClean="0"/>
              <a:t>(t),'-.r*')</a:t>
            </a:r>
            <a:endParaRPr lang="en-US" sz="1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2891" t="25227" r="59993" b="25657"/>
          <a:stretch>
            <a:fillRect/>
          </a:stretch>
        </p:blipFill>
        <p:spPr bwMode="auto">
          <a:xfrm>
            <a:off x="2666999" y="3065989"/>
            <a:ext cx="4509749" cy="363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091154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Plot IV Line Style Markers, and Color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500" t="27332" r="39167" b="14001"/>
          <a:stretch/>
        </p:blipFill>
        <p:spPr bwMode="auto">
          <a:xfrm>
            <a:off x="152400" y="1524000"/>
            <a:ext cx="6096000" cy="5158154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691" t="35334" r="74800" b="38666"/>
          <a:stretch/>
        </p:blipFill>
        <p:spPr bwMode="auto">
          <a:xfrm>
            <a:off x="6934200" y="1524000"/>
            <a:ext cx="1066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707" t="37909" r="45538" b="38666"/>
          <a:stretch/>
        </p:blipFill>
        <p:spPr bwMode="auto">
          <a:xfrm>
            <a:off x="8001000" y="1755676"/>
            <a:ext cx="533400" cy="2079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781800" y="1524000"/>
            <a:ext cx="1905000" cy="24160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53200" y="4648200"/>
            <a:ext cx="2375971" cy="120032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t = 0:pi/20:2*pi;</a:t>
            </a:r>
            <a:endParaRPr lang="fr-FR" dirty="0" smtClean="0"/>
          </a:p>
          <a:p>
            <a:r>
              <a:rPr lang="fr-FR" dirty="0" smtClean="0"/>
              <a:t>plot(t,sin(t</a:t>
            </a:r>
            <a:r>
              <a:rPr lang="fr-FR" dirty="0"/>
              <a:t>),'-.r</a:t>
            </a:r>
            <a:r>
              <a:rPr lang="fr-FR" dirty="0" smtClean="0"/>
              <a:t>*')</a:t>
            </a:r>
          </a:p>
          <a:p>
            <a:r>
              <a:rPr lang="fr-FR" dirty="0" smtClean="0"/>
              <a:t>plot(t,sin(t-pi/2</a:t>
            </a:r>
            <a:r>
              <a:rPr lang="fr-FR" dirty="0"/>
              <a:t>),'--mo</a:t>
            </a:r>
            <a:r>
              <a:rPr lang="fr-FR" dirty="0" smtClean="0"/>
              <a:t>')</a:t>
            </a:r>
          </a:p>
          <a:p>
            <a:r>
              <a:rPr lang="fr-FR" dirty="0" smtClean="0"/>
              <a:t>plot(t,sin(t-pi</a:t>
            </a:r>
            <a:r>
              <a:rPr lang="fr-FR" dirty="0"/>
              <a:t>),':bs')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2317161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09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Plot V</a:t>
            </a:r>
            <a:br>
              <a:rPr lang="en-US" dirty="0" smtClean="0"/>
            </a:br>
            <a:r>
              <a:rPr lang="en-US" sz="2700" dirty="0" smtClean="0"/>
              <a:t>A gotcha </a:t>
            </a:r>
            <a:br>
              <a:rPr lang="en-US" sz="2700" dirty="0" smtClean="0"/>
            </a:br>
            <a:r>
              <a:rPr lang="en-US" sz="2700" dirty="0" smtClean="0"/>
              <a:t>When plotting without a x axis vector, the starting x value is 1</a:t>
            </a:r>
            <a:endParaRPr lang="en-US" sz="27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33600"/>
            <a:ext cx="7848600" cy="97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429000"/>
            <a:ext cx="3626606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2000" y="5486400"/>
            <a:ext cx="879343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Started</a:t>
            </a:r>
          </a:p>
          <a:p>
            <a:r>
              <a:rPr lang="en-US" dirty="0" smtClean="0"/>
              <a:t>at x = 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77000" y="4470737"/>
            <a:ext cx="2567049" cy="203132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Don’t try to</a:t>
            </a:r>
          </a:p>
          <a:p>
            <a:r>
              <a:rPr lang="en-US" dirty="0" smtClean="0"/>
              <a:t>Change the x axis (don’t </a:t>
            </a:r>
          </a:p>
          <a:p>
            <a:r>
              <a:rPr lang="en-US" dirty="0" smtClean="0"/>
              <a:t>Try to use </a:t>
            </a:r>
            <a:r>
              <a:rPr lang="en-US" dirty="0" err="1" smtClean="0"/>
              <a:t>xlim</a:t>
            </a:r>
            <a:r>
              <a:rPr lang="en-US" dirty="0" smtClean="0"/>
              <a:t>().</a:t>
            </a:r>
          </a:p>
          <a:p>
            <a:r>
              <a:rPr lang="en-US" dirty="0" smtClean="0"/>
              <a:t>This is just how it works.  </a:t>
            </a:r>
          </a:p>
          <a:p>
            <a:endParaRPr lang="en-US" dirty="0"/>
          </a:p>
          <a:p>
            <a:r>
              <a:rPr lang="en-US" dirty="0" smtClean="0"/>
              <a:t>Use an x argument </a:t>
            </a:r>
          </a:p>
          <a:p>
            <a:r>
              <a:rPr lang="en-US" dirty="0" smtClean="0"/>
              <a:t>To plot(), that starts at 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769075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subplot</a:t>
            </a:r>
            <a:br>
              <a:rPr lang="en-US" sz="3600" dirty="0" smtClean="0"/>
            </a:br>
            <a:r>
              <a:rPr lang="en-US" sz="3600" dirty="0" smtClean="0"/>
              <a:t>Create axes in tiled positions</a:t>
            </a:r>
            <a:br>
              <a:rPr lang="en-US" sz="3600" dirty="0" smtClean="0"/>
            </a:br>
            <a:r>
              <a:rPr lang="en-US" sz="3600" dirty="0" smtClean="0">
                <a:hlinkClick r:id="rId2"/>
              </a:rPr>
              <a:t>subplot</a:t>
            </a:r>
            <a:endParaRPr lang="en-US" sz="36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3400" y="1219200"/>
            <a:ext cx="2215735" cy="64633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Max digital frequency</a:t>
            </a:r>
          </a:p>
          <a:p>
            <a:r>
              <a:rPr lang="en-US" dirty="0" smtClean="0"/>
              <a:t>pi radians/sample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295400" y="1752600"/>
            <a:ext cx="533400" cy="6858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86000" y="5715000"/>
            <a:ext cx="915572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subplot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" y="2133600"/>
            <a:ext cx="1471878" cy="378565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x = 0:10;</a:t>
            </a:r>
          </a:p>
          <a:p>
            <a:r>
              <a:rPr lang="en-US" sz="1200" dirty="0" smtClean="0"/>
              <a:t>y1 = cos(pi*x);</a:t>
            </a:r>
          </a:p>
          <a:p>
            <a:r>
              <a:rPr lang="en-US" sz="1200" dirty="0" smtClean="0"/>
              <a:t>y2 = cos(pi/2*x);</a:t>
            </a:r>
          </a:p>
          <a:p>
            <a:r>
              <a:rPr lang="en-US" sz="1200" dirty="0" smtClean="0"/>
              <a:t>y3 = cos(pi/4*x);</a:t>
            </a:r>
          </a:p>
          <a:p>
            <a:r>
              <a:rPr lang="en-US" sz="1200" dirty="0" smtClean="0"/>
              <a:t>y4 = cos(pi/6*x);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subplot(4,1,1);</a:t>
            </a:r>
          </a:p>
          <a:p>
            <a:r>
              <a:rPr lang="en-US" sz="1200" dirty="0" smtClean="0"/>
              <a:t>plot(x,y1);</a:t>
            </a:r>
          </a:p>
          <a:p>
            <a:r>
              <a:rPr lang="en-US" sz="1200" dirty="0" smtClean="0"/>
              <a:t>xlabel('Samples');</a:t>
            </a:r>
          </a:p>
          <a:p>
            <a:r>
              <a:rPr lang="en-US" sz="1200" dirty="0" smtClean="0"/>
              <a:t>ylabel('Cos(pi/2*x)');</a:t>
            </a:r>
          </a:p>
          <a:p>
            <a:r>
              <a:rPr lang="en-US" sz="1200" dirty="0" smtClean="0"/>
              <a:t>title('Experiments');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subplot(4,1,2);</a:t>
            </a:r>
          </a:p>
          <a:p>
            <a:r>
              <a:rPr lang="en-US" sz="1200" dirty="0" smtClean="0"/>
              <a:t>plot(x,y2);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subplot(4,1,3);</a:t>
            </a:r>
          </a:p>
          <a:p>
            <a:r>
              <a:rPr lang="en-US" sz="1200" dirty="0" smtClean="0"/>
              <a:t>plot(x,y3);</a:t>
            </a:r>
          </a:p>
          <a:p>
            <a:endParaRPr lang="en-US" sz="1200" dirty="0" smtClean="0"/>
          </a:p>
          <a:p>
            <a:r>
              <a:rPr lang="en-US" sz="1200" dirty="0" smtClean="0"/>
              <a:t>subplot(4,1,4);</a:t>
            </a:r>
          </a:p>
          <a:p>
            <a:r>
              <a:rPr lang="en-US" sz="1200" dirty="0" smtClean="0"/>
              <a:t>plot(x,y4);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9922" t="30834" r="66971" b="29815"/>
          <a:stretch>
            <a:fillRect/>
          </a:stretch>
        </p:blipFill>
        <p:spPr bwMode="auto">
          <a:xfrm>
            <a:off x="3501255" y="1905000"/>
            <a:ext cx="541414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2043111" y="2495490"/>
            <a:ext cx="1326004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First two </a:t>
            </a:r>
            <a:r>
              <a:rPr lang="en-US" sz="1000" dirty="0" err="1" smtClean="0"/>
              <a:t>args</a:t>
            </a:r>
            <a:r>
              <a:rPr lang="en-US" sz="1000" dirty="0" smtClean="0"/>
              <a:t> creates</a:t>
            </a:r>
          </a:p>
          <a:p>
            <a:r>
              <a:rPr lang="en-US" sz="1000" dirty="0" smtClean="0"/>
              <a:t>4 row, 1 column grid</a:t>
            </a:r>
            <a:endParaRPr lang="en-US" sz="10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219200" y="2819400"/>
            <a:ext cx="819150" cy="53337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33600" y="3810000"/>
            <a:ext cx="1404552" cy="40011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/>
              <a:t>Third </a:t>
            </a:r>
            <a:r>
              <a:rPr lang="en-US" sz="1000" dirty="0" err="1" smtClean="0"/>
              <a:t>arg</a:t>
            </a:r>
            <a:r>
              <a:rPr lang="en-US" sz="1000" dirty="0" smtClean="0"/>
              <a:t> selects the</a:t>
            </a:r>
          </a:p>
          <a:p>
            <a:r>
              <a:rPr lang="en-US" sz="1000" dirty="0" smtClean="0"/>
              <a:t>specific plot on the grid</a:t>
            </a:r>
            <a:endParaRPr lang="en-US" sz="1000" dirty="0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 flipV="1">
            <a:off x="1524000" y="3429000"/>
            <a:ext cx="609600" cy="581055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1"/>
          </p:cNvCxnSpPr>
          <p:nvPr/>
        </p:nvCxnSpPr>
        <p:spPr>
          <a:xfrm flipH="1">
            <a:off x="1524000" y="4010055"/>
            <a:ext cx="609600" cy="485745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1"/>
          </p:cNvCxnSpPr>
          <p:nvPr/>
        </p:nvCxnSpPr>
        <p:spPr>
          <a:xfrm flipH="1">
            <a:off x="1447800" y="4010055"/>
            <a:ext cx="685800" cy="97149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1"/>
          </p:cNvCxnSpPr>
          <p:nvPr/>
        </p:nvCxnSpPr>
        <p:spPr>
          <a:xfrm flipH="1">
            <a:off x="1447800" y="4010055"/>
            <a:ext cx="685800" cy="1533435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xticks 0 definitions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14400" y="5486400"/>
            <a:ext cx="91236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xticks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4167" t="43462" r="17083" b="50769"/>
          <a:stretch>
            <a:fillRect/>
          </a:stretch>
        </p:blipFill>
        <p:spPr bwMode="auto">
          <a:xfrm>
            <a:off x="152400" y="1447800"/>
            <a:ext cx="8763000" cy="398318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15417" t="20000" r="31667" b="60834"/>
          <a:stretch>
            <a:fillRect/>
          </a:stretch>
        </p:blipFill>
        <p:spPr bwMode="auto">
          <a:xfrm>
            <a:off x="152400" y="2243183"/>
            <a:ext cx="8763000" cy="1719217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 l="15208" t="19615" r="9583" b="61154"/>
          <a:stretch>
            <a:fillRect/>
          </a:stretch>
        </p:blipFill>
        <p:spPr bwMode="auto">
          <a:xfrm>
            <a:off x="167640" y="4114799"/>
            <a:ext cx="8802632" cy="121920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8615988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Xticks I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44" t="19868" r="6944" b="7816"/>
          <a:stretch/>
        </p:blipFill>
        <p:spPr bwMode="auto">
          <a:xfrm>
            <a:off x="457200" y="1676401"/>
            <a:ext cx="23622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2612" y="1447801"/>
            <a:ext cx="992388" cy="830997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1200" dirty="0" smtClean="0"/>
              <a:t>&gt;&gt; </a:t>
            </a:r>
            <a:r>
              <a:rPr lang="en-US" sz="1200" dirty="0" smtClean="0"/>
              <a:t>stem(</a:t>
            </a:r>
            <a:r>
              <a:rPr lang="en-US" sz="1200" dirty="0" err="1" smtClean="0"/>
              <a:t>x,y</a:t>
            </a:r>
            <a:r>
              <a:rPr lang="en-US" sz="1200" dirty="0" smtClean="0"/>
              <a:t>);</a:t>
            </a:r>
          </a:p>
          <a:p>
            <a:r>
              <a:rPr lang="en-US" sz="1200" dirty="0" smtClean="0"/>
              <a:t>&gt;&gt; x = 0:4;</a:t>
            </a:r>
          </a:p>
          <a:p>
            <a:r>
              <a:rPr lang="en-US" sz="1200" dirty="0" smtClean="0"/>
              <a:t>&gt;&gt; y = x;</a:t>
            </a:r>
          </a:p>
          <a:p>
            <a:r>
              <a:rPr lang="en-US" sz="1200" dirty="0" smtClean="0"/>
              <a:t>&gt;&gt; stem(</a:t>
            </a:r>
            <a:r>
              <a:rPr lang="en-US" sz="1200" dirty="0" err="1" smtClean="0"/>
              <a:t>x,y</a:t>
            </a:r>
            <a:r>
              <a:rPr lang="en-US" sz="1200" dirty="0" smtClean="0"/>
              <a:t>);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723" t="18362" r="8333" b="9322"/>
          <a:stretch/>
        </p:blipFill>
        <p:spPr bwMode="auto">
          <a:xfrm>
            <a:off x="3429000" y="1777296"/>
            <a:ext cx="2068644" cy="1682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967128" y="1447800"/>
            <a:ext cx="1111843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&gt;&gt;xticks([0,1]);</a:t>
            </a:r>
            <a:endParaRPr lang="en-US" sz="12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219" t="19868" r="6393" b="6845"/>
          <a:stretch/>
        </p:blipFill>
        <p:spPr bwMode="auto">
          <a:xfrm>
            <a:off x="5943600" y="1807306"/>
            <a:ext cx="2158030" cy="1707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553200" y="1447801"/>
            <a:ext cx="1033296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&gt;&gt;xticks([1]);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838200" y="3505201"/>
            <a:ext cx="956352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Default ticks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152400"/>
            <a:ext cx="976934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Xticks</a:t>
            </a:r>
          </a:p>
          <a:p>
            <a:r>
              <a:rPr lang="en-US" dirty="0" smtClean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xmlns="" val="8615988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Xticks II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24600" y="152400"/>
            <a:ext cx="976934" cy="1200329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Xticks</a:t>
            </a:r>
          </a:p>
          <a:p>
            <a:r>
              <a:rPr lang="en-US" dirty="0" smtClean="0"/>
              <a:t>example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45" t="19868" r="8333" b="9322"/>
          <a:stretch/>
        </p:blipFill>
        <p:spPr bwMode="auto">
          <a:xfrm>
            <a:off x="2793774" y="2413337"/>
            <a:ext cx="3581400" cy="2759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90600" y="3114087"/>
            <a:ext cx="1870064" cy="1015663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&gt;&gt;  </a:t>
            </a:r>
            <a:r>
              <a:rPr lang="en-US" sz="1200" dirty="0"/>
              <a:t>x = 0:4</a:t>
            </a:r>
            <a:r>
              <a:rPr lang="en-US" sz="1200" dirty="0" smtClean="0"/>
              <a:t>;</a:t>
            </a:r>
          </a:p>
          <a:p>
            <a:r>
              <a:rPr lang="en-US" sz="1200" dirty="0" smtClean="0"/>
              <a:t>&gt;&gt; </a:t>
            </a:r>
            <a:r>
              <a:rPr lang="en-US" sz="1200" dirty="0"/>
              <a:t>y=x</a:t>
            </a:r>
            <a:r>
              <a:rPr lang="en-US" sz="1200" dirty="0" smtClean="0"/>
              <a:t>;</a:t>
            </a:r>
            <a:endParaRPr lang="en-US" sz="1200" dirty="0"/>
          </a:p>
          <a:p>
            <a:r>
              <a:rPr lang="en-US" sz="1200" dirty="0"/>
              <a:t>&gt;&gt; plot(</a:t>
            </a:r>
            <a:r>
              <a:rPr lang="en-US" sz="1200" dirty="0" err="1"/>
              <a:t>x,y</a:t>
            </a:r>
            <a:r>
              <a:rPr lang="en-US" sz="1200" dirty="0" smtClean="0"/>
              <a:t>);</a:t>
            </a:r>
            <a:endParaRPr lang="en-US" sz="1200" dirty="0"/>
          </a:p>
          <a:p>
            <a:r>
              <a:rPr lang="en-US" sz="1200" dirty="0"/>
              <a:t>&gt;&gt;  xticks([1 2 3</a:t>
            </a:r>
            <a:r>
              <a:rPr lang="en-US" sz="1200" dirty="0" smtClean="0"/>
              <a:t>]);</a:t>
            </a:r>
            <a:endParaRPr lang="en-US" sz="1200" dirty="0"/>
          </a:p>
          <a:p>
            <a:r>
              <a:rPr lang="en-US" sz="1200" dirty="0"/>
              <a:t>&gt;&gt; xticklabels({'</a:t>
            </a:r>
            <a:r>
              <a:rPr lang="en-US" sz="1200" dirty="0" err="1"/>
              <a:t>one','two</a:t>
            </a:r>
            <a:r>
              <a:rPr lang="en-US" sz="1200" dirty="0"/>
              <a:t>'})</a:t>
            </a:r>
          </a:p>
        </p:txBody>
      </p:sp>
      <p:sp>
        <p:nvSpPr>
          <p:cNvPr id="7" name="Oval 6"/>
          <p:cNvSpPr/>
          <p:nvPr/>
        </p:nvSpPr>
        <p:spPr>
          <a:xfrm>
            <a:off x="3631974" y="4764919"/>
            <a:ext cx="4572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437696" y="4712367"/>
            <a:ext cx="4572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43418" y="4642004"/>
            <a:ext cx="4572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13452" y="4323061"/>
            <a:ext cx="1142044" cy="276999"/>
          </a:xfrm>
          <a:prstGeom prst="rect">
            <a:avLst/>
          </a:prstGeom>
          <a:solidFill>
            <a:srgbClr val="00B0F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Ticks at x=1,2,3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3674766" y="5715000"/>
            <a:ext cx="1880579" cy="2769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Labels ‘one’  ‘two’ at x= 1,2</a:t>
            </a:r>
            <a:endParaRPr lang="en-US" sz="12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860574" y="5122561"/>
            <a:ext cx="0" cy="592439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568598" y="5138738"/>
            <a:ext cx="93890" cy="576262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7" idx="7"/>
          </p:cNvCxnSpPr>
          <p:nvPr/>
        </p:nvCxnSpPr>
        <p:spPr>
          <a:xfrm flipH="1">
            <a:off x="4022219" y="4600060"/>
            <a:ext cx="147883" cy="242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658416" y="4600060"/>
            <a:ext cx="7880" cy="1648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130097" y="4539243"/>
            <a:ext cx="151848" cy="2429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213762" y="2174120"/>
            <a:ext cx="2776850" cy="101566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The labels are paired with the xticks array</a:t>
            </a:r>
          </a:p>
          <a:p>
            <a:r>
              <a:rPr lang="en-US" sz="1200" dirty="0" smtClean="0"/>
              <a:t>&gt;&gt;  </a:t>
            </a:r>
            <a:r>
              <a:rPr lang="en-US" sz="1200" dirty="0"/>
              <a:t>xticks</a:t>
            </a:r>
            <a:r>
              <a:rPr lang="en-US" sz="1200" dirty="0" smtClean="0"/>
              <a:t>([          1        2         3]);</a:t>
            </a:r>
          </a:p>
          <a:p>
            <a:endParaRPr lang="en-US" sz="1200" dirty="0" smtClean="0"/>
          </a:p>
          <a:p>
            <a:endParaRPr lang="en-US" sz="1200" dirty="0"/>
          </a:p>
          <a:p>
            <a:r>
              <a:rPr lang="en-US" sz="1200" dirty="0"/>
              <a:t>&gt;&gt; xticklabels({'one</a:t>
            </a:r>
            <a:r>
              <a:rPr lang="en-US" sz="1200" dirty="0" smtClean="0"/>
              <a:t>', 'two</a:t>
            </a:r>
            <a:r>
              <a:rPr lang="en-US" sz="1200" dirty="0"/>
              <a:t>'})</a:t>
            </a:r>
          </a:p>
        </p:txBody>
      </p:sp>
      <p:sp>
        <p:nvSpPr>
          <p:cNvPr id="28" name="Oval 27"/>
          <p:cNvSpPr/>
          <p:nvPr/>
        </p:nvSpPr>
        <p:spPr>
          <a:xfrm>
            <a:off x="4241574" y="2402719"/>
            <a:ext cx="228600" cy="152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187599" y="2859919"/>
            <a:ext cx="380999" cy="304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4358243" y="2555119"/>
            <a:ext cx="0" cy="304800"/>
          </a:xfrm>
          <a:prstGeom prst="straightConnector1">
            <a:avLst/>
          </a:prstGeom>
          <a:ln w="12700">
            <a:solidFill>
              <a:srgbClr val="0070C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8576191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and Double Quotes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4564" t="34494" r="68526" b="56617"/>
          <a:stretch>
            <a:fillRect/>
          </a:stretch>
        </p:blipFill>
        <p:spPr bwMode="auto">
          <a:xfrm>
            <a:off x="152400" y="1600200"/>
            <a:ext cx="8762281" cy="12954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0313" t="40432" r="67813" b="27840"/>
          <a:stretch>
            <a:fillRect/>
          </a:stretch>
        </p:blipFill>
        <p:spPr bwMode="auto">
          <a:xfrm>
            <a:off x="152399" y="2990850"/>
            <a:ext cx="8732609" cy="356235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629400" y="2743200"/>
            <a:ext cx="740011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quote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1xnum vector of 1s 2/26/2018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219200"/>
            <a:ext cx="84582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105400" y="3429000"/>
            <a:ext cx="674287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ones</a:t>
            </a:r>
          </a:p>
          <a:p>
            <a:r>
              <a:rPr lang="en-US" dirty="0" smtClean="0"/>
              <a:t>zeros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Don’t use length() function,</a:t>
            </a:r>
            <a:br>
              <a:rPr lang="en-US" dirty="0" smtClean="0"/>
            </a:br>
            <a:r>
              <a:rPr lang="en-US" dirty="0" smtClean="0"/>
              <a:t>rather use size() or </a:t>
            </a:r>
            <a:r>
              <a:rPr lang="en-US" dirty="0" err="1" smtClean="0"/>
              <a:t>numel</a:t>
            </a:r>
            <a:r>
              <a:rPr lang="en-US" dirty="0" smtClean="0"/>
              <a:t>()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048" t="650" r="3727" b="650"/>
          <a:stretch/>
        </p:blipFill>
        <p:spPr>
          <a:xfrm>
            <a:off x="152400" y="1593850"/>
            <a:ext cx="4343400" cy="412268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4737"/>
          <a:stretch/>
        </p:blipFill>
        <p:spPr>
          <a:xfrm>
            <a:off x="4737674" y="2362200"/>
            <a:ext cx="3949126" cy="1175630"/>
          </a:xfrm>
          <a:prstGeom prst="rect">
            <a:avLst/>
          </a:prstGeom>
          <a:ln>
            <a:solidFill>
              <a:srgbClr val="92D05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3870960"/>
            <a:ext cx="5713203" cy="1447800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7391400" y="1549304"/>
            <a:ext cx="1233992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length, size</a:t>
            </a:r>
          </a:p>
          <a:p>
            <a:r>
              <a:rPr lang="en-US" dirty="0" smtClean="0"/>
              <a:t>clean</a:t>
            </a:r>
          </a:p>
        </p:txBody>
      </p:sp>
    </p:spTree>
    <p:extLst>
      <p:ext uri="{BB962C8B-B14F-4D97-AF65-F5344CB8AC3E}">
        <p14:creationId xmlns:p14="http://schemas.microsoft.com/office/powerpoint/2010/main" xmlns="" val="3178566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Matlab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8108" y="1349276"/>
            <a:ext cx="87734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Lecture notes on sampling, has nice corresponding Matlabs</a:t>
            </a:r>
          </a:p>
          <a:p>
            <a:r>
              <a:rPr lang="en-US" dirty="0">
                <a:hlinkClick r:id="rId2"/>
              </a:rPr>
              <a:t>http://www.eas.uccs.edu/~</a:t>
            </a:r>
            <a:r>
              <a:rPr lang="en-US" dirty="0" smtClean="0">
                <a:hlinkClick r:id="rId2"/>
              </a:rPr>
              <a:t>mwickert/ece2610/lecture_notes/ece2610_chap4.pdf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Matlab tut for the same class</a:t>
            </a:r>
          </a:p>
          <a:p>
            <a:r>
              <a:rPr lang="en-US" dirty="0">
                <a:hlinkClick r:id="rId3"/>
              </a:rPr>
              <a:t>http://www.eas.uccs.edu/~</a:t>
            </a:r>
            <a:r>
              <a:rPr lang="en-US" dirty="0" smtClean="0">
                <a:hlinkClick r:id="rId3"/>
              </a:rPr>
              <a:t>mwickert/ece2610/lecture_notes/ece2610_Append_matlab.pdf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Index of this class</a:t>
            </a:r>
            <a:endParaRPr lang="en-US" dirty="0"/>
          </a:p>
          <a:p>
            <a:r>
              <a:rPr lang="en-US" dirty="0" smtClean="0">
                <a:hlinkClick r:id="rId4"/>
              </a:rPr>
              <a:t>http</a:t>
            </a:r>
            <a:r>
              <a:rPr lang="en-US" dirty="0">
                <a:hlinkClick r:id="rId4"/>
              </a:rPr>
              <a:t>://www.eas.uccs.edu/~mwickert/ece2610/lecture_notes</a:t>
            </a:r>
            <a:r>
              <a:rPr lang="en-US" dirty="0" smtClean="0">
                <a:hlinkClick r:id="rId4"/>
              </a:rPr>
              <a:t>/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3508" y="4220865"/>
            <a:ext cx="8135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neat, seems to have some problems missing vars, some Matlab only no octave</a:t>
            </a:r>
          </a:p>
          <a:p>
            <a:r>
              <a:rPr lang="en-US" dirty="0" smtClean="0">
                <a:hlinkClick r:id="rId5"/>
              </a:rPr>
              <a:t>interesting DSP sig process Matlab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5638800"/>
            <a:ext cx="271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 octave signal package</a:t>
            </a:r>
          </a:p>
          <a:p>
            <a:r>
              <a:rPr lang="en-US" dirty="0" err="1" smtClean="0"/>
              <a:t>pkg</a:t>
            </a:r>
            <a:r>
              <a:rPr lang="en-US" dirty="0" smtClean="0"/>
              <a:t> </a:t>
            </a:r>
            <a:r>
              <a:rPr lang="en-US" dirty="0"/>
              <a:t>load signal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72200" y="5867400"/>
            <a:ext cx="1090363" cy="646331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537983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 package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1828800"/>
            <a:ext cx="2713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 octave signal package</a:t>
            </a:r>
          </a:p>
          <a:p>
            <a:r>
              <a:rPr lang="en-US" dirty="0" err="1" smtClean="0"/>
              <a:t>pkg</a:t>
            </a:r>
            <a:r>
              <a:rPr lang="en-US" dirty="0" smtClean="0"/>
              <a:t> </a:t>
            </a:r>
            <a:r>
              <a:rPr lang="en-US" dirty="0"/>
              <a:t>load signal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00800" y="2057400"/>
            <a:ext cx="2574103" cy="230832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package</a:t>
            </a:r>
          </a:p>
          <a:p>
            <a:r>
              <a:rPr lang="en-US" dirty="0" smtClean="0"/>
              <a:t>signal</a:t>
            </a:r>
          </a:p>
          <a:p>
            <a:endParaRPr lang="en-US" dirty="0"/>
          </a:p>
          <a:p>
            <a:r>
              <a:rPr lang="en-US" dirty="0"/>
              <a:t>background’s clean up</a:t>
            </a:r>
          </a:p>
          <a:p>
            <a:r>
              <a:rPr lang="en-US" dirty="0"/>
              <a:t>to and including this slide</a:t>
            </a:r>
          </a:p>
          <a:p>
            <a:r>
              <a:rPr lang="en-US" dirty="0"/>
              <a:t>from the beginning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>6/1/2021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37028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 a square input pulse 2/26/2018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4343400"/>
            <a:ext cx="8915400" cy="9144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362200"/>
            <a:ext cx="4038600" cy="17526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248400" y="2438400"/>
            <a:ext cx="1676100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Filter command</a:t>
            </a:r>
          </a:p>
          <a:p>
            <a:r>
              <a:rPr lang="en-US" dirty="0" smtClean="0"/>
              <a:t>Moving average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Generate/plot sine wave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3800" y="1524000"/>
            <a:ext cx="3860800" cy="50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57200" y="2057400"/>
            <a:ext cx="1121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sine-wave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4191000"/>
            <a:ext cx="1764586" cy="92333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Tag:</a:t>
            </a:r>
          </a:p>
          <a:p>
            <a:r>
              <a:rPr lang="en-US" dirty="0" smtClean="0"/>
              <a:t>Plotting</a:t>
            </a:r>
          </a:p>
          <a:p>
            <a:r>
              <a:rPr lang="en-US" dirty="0" smtClean="0"/>
              <a:t>Sine wave syntax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209836</TotalTime>
  <Words>3156</Words>
  <Application>Microsoft Office PowerPoint</Application>
  <PresentationFormat>On-screen Show (4:3)</PresentationFormat>
  <Paragraphs>721</Paragraphs>
  <Slides>72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Office Theme</vt:lpstr>
      <vt:lpstr>Data storage overview</vt:lpstr>
      <vt:lpstr>Data storage overview IV Matlab is column major</vt:lpstr>
      <vt:lpstr>Constructing a Simple Matrix https://www.mathworks.com/help/matlab/math/creating-and-concatenating-matrices.html#responsive_offcanvas</vt:lpstr>
      <vt:lpstr>Generating a Numeric Sequence  https://www.mathworks.com/help/matlab/math/creating-and-concatenating-matrices.html#responsive_offcanvas</vt:lpstr>
      <vt:lpstr>Concatenating Matrices vertically &amp; horizontaly</vt:lpstr>
      <vt:lpstr>Concatenating Matrices</vt:lpstr>
      <vt:lpstr>1xnum vector of 1s 2/26/2018</vt:lpstr>
      <vt:lpstr>Build a square input pulse 2/26/2018</vt:lpstr>
      <vt:lpstr>Generate/plot sine wave</vt:lpstr>
      <vt:lpstr>2/28/2018</vt:lpstr>
      <vt:lpstr>3/8/2018 random beginner stuff</vt:lpstr>
      <vt:lpstr>: Colon                    ()  NOT [] to access elements</vt:lpstr>
      <vt:lpstr>              () and [] https://www.mathworks.com/help/matlab/matlab_prog/matlab-operators-and-special-characters.html</vt:lpstr>
      <vt:lpstr>              , and ; https://www.mathworks.com/help/matlab/matlab_prog/matlab-operators-and-special-characters.html</vt:lpstr>
      <vt:lpstr>4/6/2018 Generate uniformly distributed integers</vt:lpstr>
      <vt:lpstr>4/17/2018 Various Notes</vt:lpstr>
      <vt:lpstr>4/17/2018 Various Notes II</vt:lpstr>
      <vt:lpstr>4/17/2018 Various Notes III</vt:lpstr>
      <vt:lpstr>Interesting comment from DSP Guru  don’t know where to put it right now</vt:lpstr>
      <vt:lpstr>Two plots overlaid on one</vt:lpstr>
      <vt:lpstr>Two fns, one figure separately link to Matlab Help Page for this </vt:lpstr>
      <vt:lpstr>Two fns, one figure separately Maybe a better example, this time it’s two histograms link to Matlab Help Page for this </vt:lpstr>
      <vt:lpstr>Change Axis Limits Manually</vt:lpstr>
      <vt:lpstr>dftmtx(&lt;integer&gt;) command 8/28/2018 generates a DTF matrix Recall X=Fx where F is the DTF matrix, and it’s orthogonal</vt:lpstr>
      <vt:lpstr>Simple write vector to file as a column of signed hex</vt:lpstr>
      <vt:lpstr>Examples</vt:lpstr>
      <vt:lpstr>Write Out signed hex more complex</vt:lpstr>
      <vt:lpstr>dec2hex returns a ‘character array’</vt:lpstr>
      <vt:lpstr>Writing Binary file</vt:lpstr>
      <vt:lpstr>: gives a single column vector from any size matrix</vt:lpstr>
      <vt:lpstr>Iterate a matrix how-do-i-iterate-through-each-element-in-an-n-dimensional-matrix-in-matlab </vt:lpstr>
      <vt:lpstr>Get rid of -0, happens when rounding</vt:lpstr>
      <vt:lpstr>Overlap add example I</vt:lpstr>
      <vt:lpstr>Overlap add example </vt:lpstr>
      <vt:lpstr>Add a path in .m code relative to an environment variable</vt:lpstr>
      <vt:lpstr> Design a filter with firceqrip Specify attenuations, it gives coefficients https://www.mathworks.com/help/dsp/ref/firceqrip.html</vt:lpstr>
      <vt:lpstr>Design a filter with firpm (Parks/McClellan) https://www.mathworks.com/help/signal/ref/firpm.html#</vt:lpstr>
      <vt:lpstr>Namespace in a Matlab function</vt:lpstr>
      <vt:lpstr>Tutorialspoint on Matlab functions I matlab_functions.htm</vt:lpstr>
      <vt:lpstr>Tutorialspoint on Matlab functions II</vt:lpstr>
      <vt:lpstr>Tutorialspoint on Matlab functions III</vt:lpstr>
      <vt:lpstr>Tutorialspoint on Matlab functions IV</vt:lpstr>
      <vt:lpstr>Matlab functions &amp; files</vt:lpstr>
      <vt:lpstr>Octave incompatibility wrt functions</vt:lpstr>
      <vt:lpstr>Function:  Implicit looping over vector</vt:lpstr>
      <vt:lpstr>Function : Octave page</vt:lpstr>
      <vt:lpstr>Function: Examples</vt:lpstr>
      <vt:lpstr>path command, seems like it would be more useful interactive than in a script</vt:lpstr>
      <vt:lpstr>addpath command, example</vt:lpstr>
      <vt:lpstr>If statement, also check if dir exists</vt:lpstr>
      <vt:lpstr>Combination of 3 commands  addpath, fullfile, getenv</vt:lpstr>
      <vt:lpstr>Add a path in .m code relative to an environment variable</vt:lpstr>
      <vt:lpstr>Concatenate Strings</vt:lpstr>
      <vt:lpstr>~  is a placeholder to ignore function outputs</vt:lpstr>
      <vt:lpstr>Load and Save commands</vt:lpstr>
      <vt:lpstr>Command vs Function Syntax</vt:lpstr>
      <vt:lpstr>Command vs Function Syntax II</vt:lpstr>
      <vt:lpstr>Command vs Function Syntax III</vt:lpstr>
      <vt:lpstr>Plotting</vt:lpstr>
      <vt:lpstr>Plot I Specify Line Style</vt:lpstr>
      <vt:lpstr>Plot II  Specify Line Style Color and marker</vt:lpstr>
      <vt:lpstr>Plot III</vt:lpstr>
      <vt:lpstr>Plot IV Line Style Markers, and Color</vt:lpstr>
      <vt:lpstr>Plot V A gotcha  When plotting without a x axis vector, the starting x value is 1</vt:lpstr>
      <vt:lpstr>subplot Create axes in tiled positions subplot</vt:lpstr>
      <vt:lpstr>xticks 0 definitions</vt:lpstr>
      <vt:lpstr>Xticks I</vt:lpstr>
      <vt:lpstr>Xticks II</vt:lpstr>
      <vt:lpstr>Single and Double Quotes</vt:lpstr>
      <vt:lpstr>Don’t use length() function, rather use size() or numel()</vt:lpstr>
      <vt:lpstr>Matlab resources</vt:lpstr>
      <vt:lpstr>Load package</vt:lpstr>
    </vt:vector>
  </TitlesOfParts>
  <Company>Motorola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storage overview</dc:title>
  <dc:creator>John Smith</dc:creator>
  <cp:lastModifiedBy>mikef656@gmail.com</cp:lastModifiedBy>
  <cp:revision>9424</cp:revision>
  <cp:lastPrinted>2020-10-26T19:01:26Z</cp:lastPrinted>
  <dcterms:created xsi:type="dcterms:W3CDTF">2018-01-19T20:18:34Z</dcterms:created>
  <dcterms:modified xsi:type="dcterms:W3CDTF">2022-05-31T00:26:58Z</dcterms:modified>
</cp:coreProperties>
</file>